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3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2192000" cy="6858000"/>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B09892-7363-4D74-805C-D00F8DFB71D4}" v="6" dt="2022-04-21T09:16:53.630"/>
    <p1510:client id="{23836357-DB81-4C22-8030-2F427F15D004}" v="3" dt="2022-04-21T09:19:01.532"/>
    <p1510:client id="{FFB7138E-DF35-4F96-AB42-3B096BD6DE28}" v="77" dt="2022-04-21T09:32:37.170"/>
    <p1510:client id="{D6A98CC3-5C15-418F-9B08-1D216228C0C8}" v="58" dt="2022-04-19T22:11:51.815"/>
    <p1510:client id="{BA970C66-EAEA-41D5-BDCF-A68DDB325FCF}" v="5" dt="2022-04-19T22:18:35.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395" autoAdjust="0"/>
  </p:normalViewPr>
  <p:slideViewPr>
    <p:cSldViewPr snapToGrid="0" showGuides="1">
      <p:cViewPr>
        <p:scale>
          <a:sx n="100" d="100"/>
          <a:sy n="100" d="100"/>
        </p:scale>
        <p:origin x="1614" y="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2"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buNone/>
            </a:pPr>
            <a:r>
              <a:rPr lang="fr-FR" sz="4400" b="0" strike="noStrike" spc="-1">
                <a:latin typeface="Arial"/>
              </a:rPr>
              <a:t>Click to move the slide</a:t>
            </a:r>
          </a:p>
        </p:txBody>
      </p:sp>
      <p:sp>
        <p:nvSpPr>
          <p:cNvPr id="223"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fr-FR" sz="2000" b="0" strike="noStrike" spc="-1">
                <a:latin typeface="Arial"/>
              </a:rPr>
              <a:t>Click to edit the notes format</a:t>
            </a:r>
          </a:p>
        </p:txBody>
      </p:sp>
      <p:sp>
        <p:nvSpPr>
          <p:cNvPr id="224"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fr-FR" sz="1400" b="0" strike="noStrike" spc="-1">
                <a:latin typeface="Times New Roman"/>
              </a:rPr>
              <a:t>&lt;header&gt;</a:t>
            </a:r>
          </a:p>
        </p:txBody>
      </p:sp>
      <p:sp>
        <p:nvSpPr>
          <p:cNvPr id="225" name="PlaceHolder 4"/>
          <p:cNvSpPr>
            <a:spLocks noGrp="1"/>
          </p:cNvSpPr>
          <p:nvPr>
            <p:ph type="dt"/>
          </p:nvPr>
        </p:nvSpPr>
        <p:spPr>
          <a:xfrm>
            <a:off x="4278960" y="0"/>
            <a:ext cx="3280680" cy="534240"/>
          </a:xfrm>
          <a:prstGeom prst="rect">
            <a:avLst/>
          </a:prstGeom>
          <a:noFill/>
          <a:ln w="0">
            <a:noFill/>
          </a:ln>
        </p:spPr>
        <p:txBody>
          <a:bodyPr lIns="0" tIns="0" rIns="0" bIns="0" anchor="t">
            <a:noAutofit/>
          </a:bodyPr>
          <a:lstStyle/>
          <a:p>
            <a:pPr algn="r">
              <a:buNone/>
            </a:pPr>
            <a:r>
              <a:rPr lang="fr-FR" sz="1400" b="0" strike="noStrike" spc="-1">
                <a:latin typeface="Times New Roman"/>
              </a:rPr>
              <a:t>&lt;date/time&gt;</a:t>
            </a:r>
          </a:p>
        </p:txBody>
      </p:sp>
      <p:sp>
        <p:nvSpPr>
          <p:cNvPr id="226" name="PlaceHolder 5"/>
          <p:cNvSpPr>
            <a:spLocks noGrp="1"/>
          </p:cNvSpPr>
          <p:nvPr>
            <p:ph type="ftr"/>
          </p:nvPr>
        </p:nvSpPr>
        <p:spPr>
          <a:xfrm>
            <a:off x="0" y="10157400"/>
            <a:ext cx="3280680" cy="534240"/>
          </a:xfrm>
          <a:prstGeom prst="rect">
            <a:avLst/>
          </a:prstGeom>
          <a:noFill/>
          <a:ln w="0">
            <a:noFill/>
          </a:ln>
        </p:spPr>
        <p:txBody>
          <a:bodyPr lIns="0" tIns="0" rIns="0" bIns="0" anchor="b">
            <a:noAutofit/>
          </a:bodyPr>
          <a:lstStyle/>
          <a:p>
            <a:r>
              <a:rPr lang="fr-FR" sz="1400" b="0" strike="noStrike" spc="-1">
                <a:latin typeface="Times New Roman"/>
              </a:rPr>
              <a:t>&lt;footer&gt;</a:t>
            </a:r>
          </a:p>
        </p:txBody>
      </p:sp>
      <p:sp>
        <p:nvSpPr>
          <p:cNvPr id="227" name="PlaceHolder 6"/>
          <p:cNvSpPr>
            <a:spLocks noGrp="1"/>
          </p:cNvSpPr>
          <p:nvPr>
            <p:ph type="sldNum"/>
          </p:nvPr>
        </p:nvSpPr>
        <p:spPr>
          <a:xfrm>
            <a:off x="4278960" y="10157400"/>
            <a:ext cx="3280680" cy="534240"/>
          </a:xfrm>
          <a:prstGeom prst="rect">
            <a:avLst/>
          </a:prstGeom>
          <a:noFill/>
          <a:ln w="0">
            <a:noFill/>
          </a:ln>
        </p:spPr>
        <p:txBody>
          <a:bodyPr lIns="0" tIns="0" rIns="0" bIns="0" anchor="b">
            <a:noAutofit/>
          </a:bodyPr>
          <a:lstStyle/>
          <a:p>
            <a:pPr algn="r">
              <a:buNone/>
            </a:pPr>
            <a:fld id="{386C34DF-240A-42A7-9F57-8222CA0729CD}" type="slidenum">
              <a:rPr lang="fr-FR" sz="1400" b="0" strike="noStrike" spc="-1">
                <a:latin typeface="Times New Roman"/>
              </a:rPr>
              <a:t>‹N°›</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PlaceHolder 1"/>
          <p:cNvSpPr>
            <a:spLocks noGrp="1" noRot="1" noChangeAspect="1"/>
          </p:cNvSpPr>
          <p:nvPr>
            <p:ph type="sldImg"/>
          </p:nvPr>
        </p:nvSpPr>
        <p:spPr>
          <a:xfrm>
            <a:off x="217488" y="812800"/>
            <a:ext cx="7123112" cy="4006850"/>
          </a:xfrm>
          <a:prstGeom prst="rect">
            <a:avLst/>
          </a:prstGeom>
          <a:ln w="0">
            <a:noFill/>
          </a:ln>
        </p:spPr>
      </p:sp>
      <p:sp>
        <p:nvSpPr>
          <p:cNvPr id="560" name="PlaceHolder 2"/>
          <p:cNvSpPr>
            <a:spLocks noGrp="1"/>
          </p:cNvSpPr>
          <p:nvPr>
            <p:ph type="body"/>
          </p:nvPr>
        </p:nvSpPr>
        <p:spPr>
          <a:xfrm>
            <a:off x="756000" y="5078520"/>
            <a:ext cx="6046200" cy="480960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Hello everyone, this is the talk of the paper “Closed space-filling curves with controlled orientation for 3D printing”, presented at Eurographics 2022.</a:t>
            </a:r>
            <a:endParaRPr lang="fr-FR"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PlaceHolder 1"/>
          <p:cNvSpPr>
            <a:spLocks noGrp="1" noRot="1" noChangeAspect="1"/>
          </p:cNvSpPr>
          <p:nvPr>
            <p:ph type="sldImg"/>
          </p:nvPr>
        </p:nvSpPr>
        <p:spPr>
          <a:xfrm>
            <a:off x="217488" y="812800"/>
            <a:ext cx="7123112" cy="4006850"/>
          </a:xfrm>
          <a:prstGeom prst="rect">
            <a:avLst/>
          </a:prstGeom>
          <a:ln w="0">
            <a:noFill/>
          </a:ln>
        </p:spPr>
      </p:sp>
      <p:sp>
        <p:nvSpPr>
          <p:cNvPr id="578" name="PlaceHolder 2"/>
          <p:cNvSpPr>
            <a:spLocks noGrp="1"/>
          </p:cNvSpPr>
          <p:nvPr>
            <p:ph type="body"/>
          </p:nvPr>
        </p:nvSpPr>
        <p:spPr>
          <a:xfrm>
            <a:off x="755640" y="5078520"/>
            <a:ext cx="6045840" cy="480924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1600" b="0" strike="noStrike" spc="-1">
                <a:latin typeface="Arial"/>
              </a:rPr>
              <a:t>The first one is the combinatorial step in which we want to cover the surface very quickly with a graph in which we can extract a Hamiltonian cycle covering in its turn the surface.</a:t>
            </a:r>
            <a:endParaRPr lang="fr-FR" sz="1600" b="0" strike="noStrike" spc="-1">
              <a:latin typeface="Arial"/>
            </a:endParaRPr>
          </a:p>
          <a:p>
            <a:pPr marL="216000" indent="-216000">
              <a:lnSpc>
                <a:spcPct val="100000"/>
              </a:lnSpc>
              <a:buNone/>
              <a:tabLst>
                <a:tab pos="0" algn="l"/>
              </a:tabLst>
            </a:pPr>
            <a:r>
              <a:rPr lang="en-US" sz="1600" b="0" strike="noStrike" spc="-1">
                <a:latin typeface="Arial"/>
              </a:rPr>
              <a:t>This is followed by a geometric stage in which we smooth the trajectory. In both stages, we address the 4 objectives described earlier.</a:t>
            </a:r>
            <a:endParaRPr lang="fr-FR" sz="1600" b="0" strike="noStrike" spc="-1">
              <a:latin typeface="Arial"/>
            </a:endParaRPr>
          </a:p>
          <a:p>
            <a:pPr marL="216000" indent="-216000">
              <a:lnSpc>
                <a:spcPct val="100000"/>
              </a:lnSpc>
              <a:buNone/>
              <a:tabLst>
                <a:tab pos="0" algn="l"/>
              </a:tabLst>
            </a:pPr>
            <a:r>
              <a:rPr lang="en-US" sz="1600" b="0" strike="noStrike" spc="-1">
                <a:latin typeface="Arial"/>
              </a:rPr>
              <a:t>To go into a little more detail about the pipeline we can subdivide the combinatorial stage into three steps.</a:t>
            </a:r>
            <a:endParaRPr lang="fr-FR" sz="1600" b="0" strike="noStrike" spc="-1">
              <a:latin typeface="Arial"/>
            </a:endParaRPr>
          </a:p>
          <a:p>
            <a:pPr marL="216000" indent="-216000">
              <a:lnSpc>
                <a:spcPct val="100000"/>
              </a:lnSpc>
              <a:buNone/>
              <a:tabLst>
                <a:tab pos="0" algn="l"/>
              </a:tabLst>
            </a:pPr>
            <a:r>
              <a:rPr lang="en-US" sz="1600" b="0" strike="noStrike" spc="-1">
                <a:latin typeface="Arial"/>
              </a:rPr>
              <a:t>The first one is the construction of a graph covering the surface using a Centroidal Voronoi Tesselation.</a:t>
            </a:r>
            <a:endParaRPr lang="fr-FR" sz="1600" b="0" strike="noStrike" spc="-1">
              <a:latin typeface="Arial"/>
            </a:endParaRPr>
          </a:p>
          <a:p>
            <a:pPr marL="216000" indent="-216000">
              <a:lnSpc>
                <a:spcPct val="100000"/>
              </a:lnSpc>
              <a:buNone/>
              <a:tabLst>
                <a:tab pos="0" algn="l"/>
              </a:tabLst>
            </a:pPr>
            <a:r>
              <a:rPr lang="en-US" sz="1600" b="0" strike="noStrike" spc="-1">
                <a:latin typeface="Arial"/>
              </a:rPr>
              <a:t>This is followed by a graph refinement adding new vertices and by the efficient computation of an initial Hamilton cycle.</a:t>
            </a:r>
            <a:endParaRPr lang="fr-FR" sz="1600" b="0" strike="noStrike" spc="-1">
              <a:latin typeface="Arial"/>
            </a:endParaRPr>
          </a:p>
          <a:p>
            <a:pPr marL="216000" indent="-216000">
              <a:lnSpc>
                <a:spcPct val="100000"/>
              </a:lnSpc>
              <a:buNone/>
              <a:tabLst>
                <a:tab pos="0" algn="l"/>
              </a:tabLst>
            </a:pPr>
            <a:r>
              <a:rPr lang="en-US" sz="1600" b="0" strike="noStrike" spc="-1">
                <a:latin typeface="Arial"/>
              </a:rPr>
              <a:t>Finally a genetic algorithm is used to optimize the cycle by applying some local modification conserving the Hamiltonian property.</a:t>
            </a:r>
            <a:endParaRPr lang="fr-FR" sz="1600" b="0" strike="noStrike" spc="-1">
              <a:latin typeface="Arial"/>
            </a:endParaRPr>
          </a:p>
          <a:p>
            <a:pPr marL="216000" indent="-216000">
              <a:lnSpc>
                <a:spcPct val="100000"/>
              </a:lnSpc>
              <a:buNone/>
              <a:tabLst>
                <a:tab pos="0" algn="l"/>
              </a:tabLst>
            </a:pPr>
            <a:r>
              <a:rPr lang="en-US" sz="1600" b="0" strike="noStrike" spc="-1">
                <a:latin typeface="Arial"/>
              </a:rPr>
              <a:t>At this step we can already observe anisotropy in the yellow part and a minimal number of transitions between the two colors.</a:t>
            </a:r>
            <a:endParaRPr lang="fr-FR" sz="1600" b="0" strike="noStrike" spc="-1">
              <a:latin typeface="Arial"/>
            </a:endParaRPr>
          </a:p>
          <a:p>
            <a:pPr marL="216000" indent="-216000">
              <a:lnSpc>
                <a:spcPct val="100000"/>
              </a:lnSpc>
              <a:buNone/>
              <a:tabLst>
                <a:tab pos="0" algn="l"/>
              </a:tabLst>
            </a:pPr>
            <a:r>
              <a:rPr lang="en-US" sz="1600" b="0" strike="noStrike" spc="-1">
                <a:latin typeface="Arial"/>
              </a:rPr>
              <a:t>However we can still further improve the smoothness of the trajectory as well as the even spacing and orientation objectives in what we call a geometric stage.</a:t>
            </a:r>
            <a:endParaRPr lang="fr-FR" sz="1600" b="0" strike="noStrike" spc="-1">
              <a:latin typeface="Arial"/>
            </a:endParaRPr>
          </a:p>
          <a:p>
            <a:pPr marL="216000" indent="-216000">
              <a:lnSpc>
                <a:spcPct val="100000"/>
              </a:lnSpc>
              <a:buNone/>
              <a:tabLst>
                <a:tab pos="0" algn="l"/>
              </a:tabLst>
            </a:pPr>
            <a:r>
              <a:rPr lang="en-US" sz="1600" b="0" strike="noStrike" spc="-1">
                <a:latin typeface="Arial"/>
              </a:rPr>
              <a:t>Now, let's take a deeper look at our method.</a:t>
            </a:r>
            <a:endParaRPr lang="fr-FR" sz="16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PlaceHolder 1"/>
          <p:cNvSpPr>
            <a:spLocks noGrp="1" noRot="1" noChangeAspect="1"/>
          </p:cNvSpPr>
          <p:nvPr>
            <p:ph type="sldImg"/>
          </p:nvPr>
        </p:nvSpPr>
        <p:spPr>
          <a:xfrm>
            <a:off x="217488" y="812800"/>
            <a:ext cx="7123112" cy="4006850"/>
          </a:xfrm>
          <a:prstGeom prst="rect">
            <a:avLst/>
          </a:prstGeom>
          <a:ln w="0">
            <a:noFill/>
          </a:ln>
        </p:spPr>
      </p:sp>
      <p:sp>
        <p:nvSpPr>
          <p:cNvPr id="580" name="PlaceHolder 2"/>
          <p:cNvSpPr>
            <a:spLocks noGrp="1"/>
          </p:cNvSpPr>
          <p:nvPr>
            <p:ph type="body"/>
          </p:nvPr>
        </p:nvSpPr>
        <p:spPr>
          <a:xfrm>
            <a:off x="756000" y="5078520"/>
            <a:ext cx="6046200" cy="480960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We start with the graph construction. If we want to achieve even spacing in the trajectory the vertices of the graph must be evenly distributed over the entire surface.</a:t>
            </a:r>
            <a:endParaRPr lang="fr-FR" sz="2000" b="0" strike="noStrike" spc="-1">
              <a:latin typeface="Arial"/>
            </a:endParaRPr>
          </a:p>
          <a:p>
            <a:pPr marL="216000" indent="-216000">
              <a:lnSpc>
                <a:spcPct val="100000"/>
              </a:lnSpc>
              <a:buNone/>
              <a:tabLst>
                <a:tab pos="0" algn="l"/>
              </a:tabLst>
            </a:pPr>
            <a:r>
              <a:rPr lang="en-US" sz="2000" b="0" strike="noStrike" spc="-1">
                <a:latin typeface="Arial"/>
              </a:rPr>
              <a:t>We thus decide to use the Graph of a Voronoi Diagram, starting by placing seeds on a triangular tiling.</a:t>
            </a:r>
            <a:endParaRPr lang="fr-FR" sz="2000" b="0" strike="noStrike" spc="-1">
              <a:latin typeface="Arial"/>
            </a:endParaRPr>
          </a:p>
          <a:p>
            <a:pPr marL="216000" indent="-216000">
              <a:lnSpc>
                <a:spcPct val="100000"/>
              </a:lnSpc>
              <a:buNone/>
              <a:tabLst>
                <a:tab pos="0" algn="l"/>
              </a:tabLst>
            </a:pPr>
            <a:r>
              <a:rPr lang="en-US" sz="2000" b="0" strike="noStrike" spc="-1">
                <a:latin typeface="Arial"/>
              </a:rPr>
              <a:t>Then, we compute the Voronoi Diagram of these seeds giving a nice first graph. </a:t>
            </a:r>
            <a:endParaRPr lang="fr-FR" sz="2000" b="0" strike="noStrike" spc="-1">
              <a:latin typeface="Arial"/>
            </a:endParaRPr>
          </a:p>
          <a:p>
            <a:pPr marL="216000" indent="-216000">
              <a:lnSpc>
                <a:spcPct val="100000"/>
              </a:lnSpc>
              <a:buNone/>
              <a:tabLst>
                <a:tab pos="0" algn="l"/>
              </a:tabLst>
            </a:pPr>
            <a:r>
              <a:rPr lang="en-US" sz="2000" b="0" strike="noStrike" spc="-1">
                <a:latin typeface="Arial"/>
                <a:ea typeface="Noto Sans CJK SC"/>
              </a:rPr>
              <a:t>To Further improve it, especially near boundaries, we  compute a Centroidal Voronoi Tesselation by minimizing the squared distance to the nearest seed inside the surface S using a Quasi Newton optimizer called L-BFGS.</a:t>
            </a:r>
            <a:endParaRPr lang="fr-FR"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PlaceHolder 1"/>
          <p:cNvSpPr>
            <a:spLocks noGrp="1" noRot="1" noChangeAspect="1"/>
          </p:cNvSpPr>
          <p:nvPr>
            <p:ph type="sldImg"/>
          </p:nvPr>
        </p:nvSpPr>
        <p:spPr>
          <a:xfrm>
            <a:off x="217488" y="812800"/>
            <a:ext cx="7123112" cy="4006850"/>
          </a:xfrm>
          <a:prstGeom prst="rect">
            <a:avLst/>
          </a:prstGeom>
          <a:ln w="0">
            <a:noFill/>
          </a:ln>
        </p:spPr>
      </p:sp>
      <p:sp>
        <p:nvSpPr>
          <p:cNvPr id="582" name="PlaceHolder 2"/>
          <p:cNvSpPr>
            <a:spLocks noGrp="1"/>
          </p:cNvSpPr>
          <p:nvPr>
            <p:ph type="body"/>
          </p:nvPr>
        </p:nvSpPr>
        <p:spPr>
          <a:xfrm>
            <a:off x="755640" y="5078520"/>
            <a:ext cx="6046200" cy="480960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An important thing when generating the graph is the introduction of anisotropy in the orientation of edges. Indeed, otherwise we cannot optimize for alignment if no edge is aligned with the prescribed vector field.</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In the shown example we want contour alignment in the left part of the brain. We thus replace seeds by small needles aligned with the contour and we use a Segment Voronoi Diagram introducing the desired anisotropy inside the graph.</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As before, we apply a Centroidal Voronoi Tesselation to improve even spacing. You can read the paper for more details on the energy gradient when using needles</a:t>
            </a:r>
            <a:endParaRPr lang="fr-FR"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PlaceHolder 1"/>
          <p:cNvSpPr>
            <a:spLocks noGrp="1" noRot="1" noChangeAspect="1"/>
          </p:cNvSpPr>
          <p:nvPr>
            <p:ph type="sldImg"/>
          </p:nvPr>
        </p:nvSpPr>
        <p:spPr>
          <a:xfrm>
            <a:off x="217488" y="812800"/>
            <a:ext cx="7123112" cy="4006850"/>
          </a:xfrm>
          <a:prstGeom prst="rect">
            <a:avLst/>
          </a:prstGeom>
          <a:ln w="0">
            <a:noFill/>
          </a:ln>
        </p:spPr>
      </p:sp>
      <p:sp>
        <p:nvSpPr>
          <p:cNvPr id="584" name="PlaceHolder 2"/>
          <p:cNvSpPr>
            <a:spLocks noGrp="1"/>
          </p:cNvSpPr>
          <p:nvPr>
            <p:ph type="body"/>
          </p:nvPr>
        </p:nvSpPr>
        <p:spPr>
          <a:xfrm>
            <a:off x="755640" y="5078520"/>
            <a:ext cx="6046200" cy="4809600"/>
          </a:xfrm>
          <a:prstGeom prst="rect">
            <a:avLst/>
          </a:prstGeom>
          <a:noFill/>
          <a:ln w="0">
            <a:noFill/>
          </a:ln>
        </p:spPr>
        <p:txBody>
          <a:bodyPr lIns="0" tIns="0" rIns="0" bIns="0" anchor="t">
            <a:noAutofit/>
          </a:bodyPr>
          <a:lstStyle/>
          <a:p>
            <a:pPr marL="216000" indent="-216000">
              <a:lnSpc>
                <a:spcPct val="100000"/>
              </a:lnSpc>
              <a:buNone/>
              <a:tabLst>
                <a:tab pos="0" algn="l"/>
              </a:tabLst>
            </a:pPr>
            <a:r>
              <a:rPr lang="fr-FR" sz="1800" b="0" strike="noStrike" spc="-1">
                <a:latin typeface="Arial"/>
              </a:rPr>
              <a:t>Let’s return to our disk. We now want to compute a Hamilton cycle inside the graph. To do so we rely on the Petersen’s theorem stating that « Every cubic, bridgeless graph contains a perfect matching ». Here Cubic means that every vertex should be adjacent to exactly three edges and bridgeless means that we can’t split the graph in two connected components by removing one edge.</a:t>
            </a:r>
          </a:p>
          <a:p>
            <a:pPr marL="216000" indent="-216000">
              <a:lnSpc>
                <a:spcPct val="100000"/>
              </a:lnSpc>
              <a:buNone/>
              <a:tabLst>
                <a:tab pos="0" algn="l"/>
              </a:tabLst>
            </a:pPr>
            <a:r>
              <a:rPr lang="fr-FR" sz="1800" b="0" strike="noStrike" spc="-1">
                <a:latin typeface="Arial"/>
              </a:rPr>
              <a:t>These two properties are satisfied by our Voronoi graph.</a:t>
            </a:r>
          </a:p>
          <a:p>
            <a:pPr marL="216000" indent="-216000">
              <a:lnSpc>
                <a:spcPct val="100000"/>
              </a:lnSpc>
              <a:buNone/>
              <a:tabLst>
                <a:tab pos="0" algn="l"/>
              </a:tabLst>
            </a:pPr>
            <a:r>
              <a:rPr lang="fr-FR" sz="1800" b="0" strike="noStrike" spc="-1">
                <a:latin typeface="Arial"/>
              </a:rPr>
              <a:t>Thus, there is a perfect matching, which means that we can select a set of edges such that each vertex is adjacent to exactly one selected edge. The perfect matching is shown in green here.</a:t>
            </a:r>
          </a:p>
          <a:p>
            <a:pPr marL="216000" indent="-216000">
              <a:lnSpc>
                <a:spcPct val="100000"/>
              </a:lnSpc>
              <a:buNone/>
              <a:tabLst>
                <a:tab pos="0" algn="l"/>
              </a:tabLst>
            </a:pPr>
            <a:r>
              <a:rPr lang="en-US" sz="1800" b="0" strike="noStrike" spc="-1">
                <a:latin typeface="Arial"/>
              </a:rPr>
              <a:t>By reversing our selection, we obtain a set of disjoint cycles, as each vertex becomes adjacent to exactly two selected edges.</a:t>
            </a:r>
            <a:endParaRPr lang="fr-FR" sz="1800" b="0" strike="noStrike" spc="-1">
              <a:latin typeface="Arial"/>
            </a:endParaRPr>
          </a:p>
          <a:p>
            <a:pPr marL="216000" indent="-216000">
              <a:lnSpc>
                <a:spcPct val="100000"/>
              </a:lnSpc>
              <a:buNone/>
              <a:tabLst>
                <a:tab pos="0" algn="l"/>
              </a:tabLst>
            </a:pPr>
            <a:r>
              <a:rPr lang="en-US" sz="1800" b="0" strike="noStrike" spc="-1">
                <a:latin typeface="Arial"/>
              </a:rPr>
              <a:t>What remains to do is to merge the cycles (represented with different colors) into one single Hamilton cycle.</a:t>
            </a:r>
            <a:endParaRPr lang="fr-FR" sz="18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 name="PlaceHolder 1"/>
          <p:cNvSpPr>
            <a:spLocks noGrp="1" noRot="1" noChangeAspect="1"/>
          </p:cNvSpPr>
          <p:nvPr>
            <p:ph type="sldImg"/>
          </p:nvPr>
        </p:nvSpPr>
        <p:spPr>
          <a:xfrm>
            <a:off x="217488" y="812800"/>
            <a:ext cx="7123112" cy="4006850"/>
          </a:xfrm>
          <a:prstGeom prst="rect">
            <a:avLst/>
          </a:prstGeom>
          <a:ln w="0">
            <a:noFill/>
          </a:ln>
        </p:spPr>
      </p:sp>
      <p:sp>
        <p:nvSpPr>
          <p:cNvPr id="586" name="PlaceHolder 2"/>
          <p:cNvSpPr>
            <a:spLocks noGrp="1"/>
          </p:cNvSpPr>
          <p:nvPr>
            <p:ph type="body"/>
          </p:nvPr>
        </p:nvSpPr>
        <p:spPr>
          <a:xfrm>
            <a:off x="755640" y="5078520"/>
            <a:ext cx="6046200" cy="4809600"/>
          </a:xfrm>
          <a:prstGeom prst="rect">
            <a:avLst/>
          </a:prstGeom>
          <a:noFill/>
          <a:ln w="0">
            <a:noFill/>
          </a:ln>
        </p:spPr>
        <p:txBody>
          <a:bodyPr lIns="0" tIns="0" rIns="0" bIns="0" anchor="t">
            <a:noAutofit/>
          </a:bodyPr>
          <a:lstStyle/>
          <a:p>
            <a:pPr marL="216000" indent="-216000">
              <a:lnSpc>
                <a:spcPct val="100000"/>
              </a:lnSpc>
              <a:buNone/>
              <a:tabLst>
                <a:tab pos="0" algn="l"/>
              </a:tabLst>
            </a:pPr>
            <a:r>
              <a:rPr lang="fy-NL" sz="2000" b="0" strike="noStrike" spc="-1">
                <a:latin typeface="Arial"/>
              </a:rPr>
              <a:t>To make merging easier we refine the graph by adding new vertices and edges.</a:t>
            </a:r>
            <a:endParaRPr lang="fr-FR" sz="2000" b="0" strike="noStrike" spc="-1">
              <a:latin typeface="Arial"/>
            </a:endParaRPr>
          </a:p>
          <a:p>
            <a:pPr marL="216000" indent="-216000">
              <a:lnSpc>
                <a:spcPct val="100000"/>
              </a:lnSpc>
              <a:buNone/>
              <a:tabLst>
                <a:tab pos="0" algn="l"/>
              </a:tabLst>
            </a:pPr>
            <a:r>
              <a:rPr lang="fy-NL" sz="2000" b="0" strike="noStrike" spc="-1">
                <a:latin typeface="Arial"/>
              </a:rPr>
              <a:t>We first start redrawing the underlying graph in gray.</a:t>
            </a:r>
            <a:endParaRPr lang="fr-FR" sz="2000" b="0" strike="noStrike" spc="-1">
              <a:latin typeface="Arial"/>
            </a:endParaRPr>
          </a:p>
          <a:p>
            <a:pPr marL="216000" indent="-216000">
              <a:lnSpc>
                <a:spcPct val="100000"/>
              </a:lnSpc>
              <a:buNone/>
              <a:tabLst>
                <a:tab pos="0" algn="l"/>
              </a:tabLst>
            </a:pPr>
            <a:r>
              <a:rPr lang="fy-NL" sz="2000" b="0" strike="noStrike" spc="-1">
                <a:latin typeface="Arial"/>
              </a:rPr>
              <a:t>The idea will be to add the cell centers to our graph. Take for example the centers of these two cells. We want to add them to the graph and connect them to a cycle in the same time.</a:t>
            </a:r>
            <a:endParaRPr lang="fr-FR" sz="2000" b="0" strike="noStrike" spc="-1">
              <a:latin typeface="Arial"/>
            </a:endParaRPr>
          </a:p>
          <a:p>
            <a:pPr marL="216000" indent="-216000">
              <a:lnSpc>
                <a:spcPct val="100000"/>
              </a:lnSpc>
              <a:buNone/>
              <a:tabLst>
                <a:tab pos="0" algn="l"/>
              </a:tabLst>
            </a:pPr>
            <a:r>
              <a:rPr lang="fy-NL" sz="2000" b="0" strike="noStrike" spc="-1">
                <a:latin typeface="Arial"/>
              </a:rPr>
              <a:t>To do so, we choose one edge belonging to a cycle in each cell and split it in two edges passing through the added center.</a:t>
            </a:r>
            <a:endParaRPr lang="fr-FR" sz="2000" b="0" strike="noStrike" spc="-1">
              <a:latin typeface="Arial"/>
            </a:endParaRPr>
          </a:p>
          <a:p>
            <a:pPr marL="216000" indent="-216000">
              <a:lnSpc>
                <a:spcPct val="100000"/>
              </a:lnSpc>
              <a:buNone/>
              <a:tabLst>
                <a:tab pos="0" algn="l"/>
              </a:tabLst>
            </a:pPr>
            <a:r>
              <a:rPr lang="fy-NL" sz="2000" b="0" strike="noStrike" spc="-1">
                <a:latin typeface="Arial"/>
              </a:rPr>
              <a:t>We also connect each vertex of a cell to its center inside our graph.</a:t>
            </a:r>
            <a:endParaRPr lang="fr-FR" sz="2000" b="0" strike="noStrike" spc="-1">
              <a:latin typeface="Arial"/>
            </a:endParaRPr>
          </a:p>
          <a:p>
            <a:pPr marL="216000" indent="-216000">
              <a:lnSpc>
                <a:spcPct val="100000"/>
              </a:lnSpc>
              <a:buNone/>
              <a:tabLst>
                <a:tab pos="0" algn="l"/>
              </a:tabLst>
            </a:pPr>
            <a:r>
              <a:rPr lang="fy-NL" sz="2000" b="0" strike="noStrike" spc="-1">
                <a:latin typeface="Arial"/>
              </a:rPr>
              <a:t>Finally we repeat the process for all cells giving us a refined graph.</a:t>
            </a:r>
            <a:endParaRPr lang="fr-FR"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PlaceHolder 1"/>
          <p:cNvSpPr>
            <a:spLocks noGrp="1" noRot="1" noChangeAspect="1"/>
          </p:cNvSpPr>
          <p:nvPr>
            <p:ph type="sldImg"/>
          </p:nvPr>
        </p:nvSpPr>
        <p:spPr>
          <a:xfrm>
            <a:off x="217488" y="812800"/>
            <a:ext cx="7123112" cy="4006850"/>
          </a:xfrm>
          <a:prstGeom prst="rect">
            <a:avLst/>
          </a:prstGeom>
          <a:ln w="0">
            <a:noFill/>
          </a:ln>
        </p:spPr>
      </p:sp>
      <p:sp>
        <p:nvSpPr>
          <p:cNvPr id="588" name="PlaceHolder 2"/>
          <p:cNvSpPr>
            <a:spLocks noGrp="1"/>
          </p:cNvSpPr>
          <p:nvPr>
            <p:ph type="body"/>
          </p:nvPr>
        </p:nvSpPr>
        <p:spPr>
          <a:xfrm>
            <a:off x="755640" y="5078520"/>
            <a:ext cx="6046200" cy="4809600"/>
          </a:xfrm>
          <a:prstGeom prst="rect">
            <a:avLst/>
          </a:prstGeom>
          <a:noFill/>
          <a:ln w="0">
            <a:noFill/>
          </a:ln>
        </p:spPr>
        <p:txBody>
          <a:bodyPr lIns="0" tIns="0" rIns="0" bIns="0" anchor="t">
            <a:noAutofit/>
          </a:bodyPr>
          <a:lstStyle/>
          <a:p>
            <a:pPr marL="216000" indent="-216000">
              <a:lnSpc>
                <a:spcPct val="100000"/>
              </a:lnSpc>
              <a:buNone/>
              <a:tabLst>
                <a:tab pos="0" algn="l"/>
              </a:tabLst>
            </a:pPr>
            <a:r>
              <a:rPr lang="fy-NL" sz="2000" b="0" strike="noStrike" spc="-1">
                <a:latin typeface="Arial"/>
              </a:rPr>
              <a:t>We are now able to find many configurations that allow for easy merging.</a:t>
            </a:r>
            <a:endParaRPr lang="fr-FR" sz="2000" b="0" strike="noStrike" spc="-1">
              <a:latin typeface="Arial"/>
            </a:endParaRPr>
          </a:p>
          <a:p>
            <a:pPr marL="216000" indent="-216000">
              <a:lnSpc>
                <a:spcPct val="100000"/>
              </a:lnSpc>
              <a:buNone/>
              <a:tabLst>
                <a:tab pos="0" algn="l"/>
              </a:tabLst>
            </a:pPr>
            <a:r>
              <a:rPr lang="fy-NL" sz="2000" b="0" strike="noStrike" spc="-1">
                <a:latin typeface="Arial"/>
              </a:rPr>
              <a:t>For example, here we can flip parallel edges of two different cycles into these new purple edges in order to fuse the big red cycle with the small blue one.</a:t>
            </a:r>
            <a:endParaRPr lang="fr-FR" sz="2000" b="0" strike="noStrike" spc="-1">
              <a:latin typeface="Arial"/>
            </a:endParaRPr>
          </a:p>
          <a:p>
            <a:pPr marL="216000" indent="-216000">
              <a:lnSpc>
                <a:spcPct val="100000"/>
              </a:lnSpc>
              <a:buNone/>
              <a:tabLst>
                <a:tab pos="0" algn="l"/>
              </a:tabLst>
            </a:pPr>
            <a:r>
              <a:rPr lang="fy-NL" sz="2000" b="0" strike="noStrike" spc="-1">
                <a:latin typeface="Arial"/>
              </a:rPr>
              <a:t>The same operation can be reapeated here.</a:t>
            </a:r>
            <a:endParaRPr lang="fr-FR" sz="2000" b="0" strike="noStrike" spc="-1">
              <a:latin typeface="Arial"/>
            </a:endParaRPr>
          </a:p>
          <a:p>
            <a:pPr marL="216000" indent="-216000">
              <a:lnSpc>
                <a:spcPct val="100000"/>
              </a:lnSpc>
              <a:buNone/>
              <a:tabLst>
                <a:tab pos="0" algn="l"/>
              </a:tabLst>
            </a:pPr>
            <a:r>
              <a:rPr lang="fy-NL" sz="2000" b="0" strike="noStrike" spc="-1">
                <a:latin typeface="Arial"/>
              </a:rPr>
              <a:t>And there again.</a:t>
            </a:r>
            <a:endParaRPr lang="fr-FR" sz="2000" b="0" strike="noStrike" spc="-1">
              <a:latin typeface="Arial"/>
            </a:endParaRPr>
          </a:p>
          <a:p>
            <a:pPr marL="216000" indent="-216000">
              <a:lnSpc>
                <a:spcPct val="100000"/>
              </a:lnSpc>
              <a:buNone/>
              <a:tabLst>
                <a:tab pos="0" algn="l"/>
              </a:tabLst>
            </a:pPr>
            <a:r>
              <a:rPr lang="fy-NL" sz="2000" b="0" strike="noStrike" spc="-1">
                <a:latin typeface="Arial"/>
              </a:rPr>
              <a:t>Finally the process ends to an initial Hamilton cycle.</a:t>
            </a:r>
            <a:endParaRPr lang="fr-FR"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PlaceHolder 1"/>
          <p:cNvSpPr>
            <a:spLocks noGrp="1" noRot="1" noChangeAspect="1"/>
          </p:cNvSpPr>
          <p:nvPr>
            <p:ph type="sldImg"/>
          </p:nvPr>
        </p:nvSpPr>
        <p:spPr>
          <a:xfrm>
            <a:off x="217488" y="812800"/>
            <a:ext cx="7123112" cy="4006850"/>
          </a:xfrm>
          <a:prstGeom prst="rect">
            <a:avLst/>
          </a:prstGeom>
          <a:ln w="0">
            <a:noFill/>
          </a:ln>
        </p:spPr>
      </p:sp>
      <p:sp>
        <p:nvSpPr>
          <p:cNvPr id="590" name="PlaceHolder 2"/>
          <p:cNvSpPr>
            <a:spLocks noGrp="1"/>
          </p:cNvSpPr>
          <p:nvPr>
            <p:ph type="body"/>
          </p:nvPr>
        </p:nvSpPr>
        <p:spPr>
          <a:xfrm>
            <a:off x="755640" y="5078520"/>
            <a:ext cx="6046200" cy="481572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We can then optimize the cycle by applying four kind of local operations that preserve the Hamiltonian property. They are all represented here.</a:t>
            </a:r>
            <a:endParaRPr lang="fr-FR" sz="2000" b="0" strike="noStrike" spc="-1">
              <a:latin typeface="Arial"/>
            </a:endParaRPr>
          </a:p>
          <a:p>
            <a:pPr marL="216000" indent="-216000">
              <a:lnSpc>
                <a:spcPct val="100000"/>
              </a:lnSpc>
              <a:buNone/>
              <a:tabLst>
                <a:tab pos="0" algn="l"/>
              </a:tabLst>
            </a:pPr>
            <a:r>
              <a:rPr lang="en-US" sz="2000" b="0" strike="noStrike" spc="-1">
                <a:latin typeface="Arial"/>
              </a:rPr>
              <a:t>Let’s take the first one. This is a configuration involving 5 nodes and 6 graph edges. The green edges belongs to the Hamilton cycle while black ones are just graph edges not used by our cycle. It turns out that switching from the state where e2, e3 and e6 belong to the path to the state where e1, e4 and e5 belong the trajectory preserve the cyclicity of the path.</a:t>
            </a:r>
            <a:endParaRPr lang="fr-FR" sz="2000" b="0" strike="noStrike" spc="-1">
              <a:latin typeface="Arial"/>
            </a:endParaRPr>
          </a:p>
          <a:p>
            <a:pPr marL="216000" indent="-216000">
              <a:lnSpc>
                <a:spcPct val="100000"/>
              </a:lnSpc>
              <a:buNone/>
              <a:tabLst>
                <a:tab pos="0" algn="l"/>
              </a:tabLst>
            </a:pPr>
            <a:r>
              <a:rPr lang="en-US" sz="2000" b="0" strike="noStrike" spc="-1">
                <a:latin typeface="Arial"/>
              </a:rPr>
              <a:t>This operation as well as two others require a very local connectivity check.</a:t>
            </a:r>
            <a:endParaRPr lang="fr-FR" sz="2000" b="0" strike="noStrike" spc="-1">
              <a:latin typeface="Arial"/>
            </a:endParaRPr>
          </a:p>
          <a:p>
            <a:pPr marL="216000" indent="-216000">
              <a:lnSpc>
                <a:spcPct val="100000"/>
              </a:lnSpc>
              <a:buNone/>
              <a:tabLst>
                <a:tab pos="0" algn="l"/>
              </a:tabLst>
            </a:pPr>
            <a:r>
              <a:rPr lang="en-US" sz="2000" b="0" strike="noStrike" spc="-1">
                <a:latin typeface="Arial"/>
              </a:rPr>
              <a:t>However the last one very useful in practice requires to check that there exists a path P in the cycle that connects two nodes without traversing any other node in the illustration.</a:t>
            </a:r>
            <a:endParaRPr lang="fr-FR"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PlaceHolder 1"/>
          <p:cNvSpPr>
            <a:spLocks noGrp="1" noRot="1" noChangeAspect="1"/>
          </p:cNvSpPr>
          <p:nvPr>
            <p:ph type="sldImg"/>
          </p:nvPr>
        </p:nvSpPr>
        <p:spPr>
          <a:xfrm>
            <a:off x="215900" y="812800"/>
            <a:ext cx="7126288" cy="4008438"/>
          </a:xfrm>
          <a:prstGeom prst="rect">
            <a:avLst/>
          </a:prstGeom>
          <a:ln w="0">
            <a:noFill/>
          </a:ln>
        </p:spPr>
      </p:sp>
      <p:sp>
        <p:nvSpPr>
          <p:cNvPr id="592" name="PlaceHolder 2"/>
          <p:cNvSpPr>
            <a:spLocks noGrp="1"/>
          </p:cNvSpPr>
          <p:nvPr>
            <p:ph type="body"/>
          </p:nvPr>
        </p:nvSpPr>
        <p:spPr>
          <a:xfrm>
            <a:off x="755640" y="5078520"/>
            <a:ext cx="6046920" cy="5119200"/>
          </a:xfrm>
          <a:prstGeom prst="rect">
            <a:avLst/>
          </a:prstGeom>
          <a:noFill/>
          <a:ln w="0">
            <a:noFill/>
          </a:ln>
        </p:spPr>
        <p:txBody>
          <a:bodyPr lIns="0" tIns="0" rIns="0" bIns="0" anchor="t">
            <a:noAutofit/>
          </a:bodyPr>
          <a:lstStyle/>
          <a:p>
            <a:pPr marL="216000" indent="-216000">
              <a:lnSpc>
                <a:spcPct val="100000"/>
              </a:lnSpc>
              <a:buNone/>
            </a:pPr>
            <a:r>
              <a:rPr lang="en-US" sz="1600" b="0" strike="noStrike" spc="-1">
                <a:latin typeface="Arial"/>
              </a:rPr>
              <a:t>The idea of the Combinatorial Optimization is to use a genetic algorithm trying to apply previous operations to minimize an energy. What remains to do is to define this energy. Here is its expression as given in the paper. We call the Energy of this stage E_comb where comb refers to Combinatorial.</a:t>
            </a:r>
            <a:endParaRPr lang="fr-FR" sz="1600" b="0" strike="noStrike" spc="-1">
              <a:latin typeface="Arial"/>
            </a:endParaRPr>
          </a:p>
          <a:p>
            <a:pPr marL="216000" indent="-216000">
              <a:lnSpc>
                <a:spcPct val="100000"/>
              </a:lnSpc>
              <a:buNone/>
            </a:pPr>
            <a:r>
              <a:rPr lang="en-US" sz="1600" b="0" strike="noStrike" spc="-1">
                <a:latin typeface="Arial"/>
              </a:rPr>
              <a:t>Here, T, is the trajectory we are optimizing.</a:t>
            </a:r>
            <a:endParaRPr lang="fr-FR" sz="1600" b="0" strike="noStrike" spc="-1">
              <a:latin typeface="Arial"/>
            </a:endParaRPr>
          </a:p>
          <a:p>
            <a:pPr marL="216000" indent="-216000">
              <a:lnSpc>
                <a:spcPct val="100000"/>
              </a:lnSpc>
              <a:buNone/>
            </a:pPr>
            <a:r>
              <a:rPr lang="en-US" sz="1600" b="0" strike="noStrike" spc="-1">
                <a:latin typeface="Arial"/>
              </a:rPr>
              <a:t>Then E_comb is divided in two parts. The first one is an energy E_zon simply counting the number of color transition since we want to minimize this value.</a:t>
            </a:r>
            <a:endParaRPr lang="fr-FR" sz="1600" b="0" strike="noStrike" spc="-1">
              <a:latin typeface="Arial"/>
            </a:endParaRPr>
          </a:p>
          <a:p>
            <a:pPr marL="216000" indent="-216000">
              <a:lnSpc>
                <a:spcPct val="100000"/>
              </a:lnSpc>
              <a:buNone/>
            </a:pPr>
            <a:r>
              <a:rPr lang="en-US" sz="1600" b="0" strike="noStrike" spc="-1">
                <a:latin typeface="Arial"/>
              </a:rPr>
              <a:t>The second part concerns the orientation.</a:t>
            </a:r>
            <a:endParaRPr lang="fr-FR" sz="1600" b="0" strike="noStrike" spc="-1">
              <a:latin typeface="Arial"/>
            </a:endParaRPr>
          </a:p>
          <a:p>
            <a:pPr marL="216000" indent="-216000">
              <a:lnSpc>
                <a:spcPct val="100000"/>
              </a:lnSpc>
              <a:buNone/>
            </a:pPr>
            <a:r>
              <a:rPr lang="en-US" sz="1600" b="0" strike="noStrike" spc="-1">
                <a:latin typeface="Arial"/>
              </a:rPr>
              <a:t>It starts with a multiplicative constant gamma_comb controlling the importance of orientation.</a:t>
            </a:r>
            <a:endParaRPr lang="fr-FR" sz="1600" b="0" strike="noStrike" spc="-1">
              <a:latin typeface="Arial"/>
            </a:endParaRPr>
          </a:p>
          <a:p>
            <a:pPr marL="216000" indent="-216000">
              <a:lnSpc>
                <a:spcPct val="100000"/>
              </a:lnSpc>
              <a:buNone/>
            </a:pPr>
            <a:r>
              <a:rPr lang="en-US" sz="1600" b="0" strike="noStrike" spc="-1">
                <a:latin typeface="Arial"/>
              </a:rPr>
              <a:t>Followed by the sum of two energies, one measuring vector field Alignment.</a:t>
            </a:r>
            <a:endParaRPr lang="fr-FR" sz="1600" b="0" strike="noStrike" spc="-1">
              <a:latin typeface="Arial"/>
            </a:endParaRPr>
          </a:p>
          <a:p>
            <a:pPr marL="216000" indent="-216000">
              <a:lnSpc>
                <a:spcPct val="100000"/>
              </a:lnSpc>
              <a:buNone/>
            </a:pPr>
            <a:r>
              <a:rPr lang="en-US" sz="1600" b="0" strike="noStrike" spc="-1">
                <a:latin typeface="Arial"/>
              </a:rPr>
              <a:t>The other measuring Anisotropy or Isotropy in different zones of the surface.</a:t>
            </a:r>
            <a:endParaRPr lang="fr-FR" sz="1600" b="0" strike="noStrike" spc="-1">
              <a:latin typeface="Arial"/>
            </a:endParaRPr>
          </a:p>
          <a:p>
            <a:pPr marL="216000" indent="-216000">
              <a:lnSpc>
                <a:spcPct val="100000"/>
              </a:lnSpc>
              <a:buNone/>
            </a:pPr>
            <a:r>
              <a:rPr lang="en-US" sz="1600" b="0" strike="noStrike" spc="-1">
                <a:latin typeface="Arial"/>
              </a:rPr>
              <a:t>In both cases Lower is better.</a:t>
            </a:r>
            <a:endParaRPr lang="fr-FR" sz="1600" b="0" strike="noStrike" spc="-1">
              <a:latin typeface="Arial"/>
            </a:endParaRPr>
          </a:p>
          <a:p>
            <a:pPr marL="216000" indent="-216000">
              <a:lnSpc>
                <a:spcPct val="100000"/>
              </a:lnSpc>
              <a:buNone/>
            </a:pPr>
            <a:r>
              <a:rPr lang="en-US" sz="1600" b="0" strike="noStrike" spc="-1">
                <a:latin typeface="Arial"/>
              </a:rPr>
              <a:t>Due to time constraints we won’t enter into the details of the alignment energy but we can take a quick look at the energy measuring Isotropy</a:t>
            </a:r>
            <a:endParaRPr lang="fr-FR" sz="16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PlaceHolder 1"/>
          <p:cNvSpPr>
            <a:spLocks noGrp="1" noRot="1" noChangeAspect="1"/>
          </p:cNvSpPr>
          <p:nvPr>
            <p:ph type="sldImg"/>
          </p:nvPr>
        </p:nvSpPr>
        <p:spPr>
          <a:xfrm>
            <a:off x="215900" y="812800"/>
            <a:ext cx="7126288" cy="4008438"/>
          </a:xfrm>
          <a:prstGeom prst="rect">
            <a:avLst/>
          </a:prstGeom>
          <a:ln w="0">
            <a:noFill/>
          </a:ln>
        </p:spPr>
      </p:sp>
      <p:sp>
        <p:nvSpPr>
          <p:cNvPr id="594" name="PlaceHolder 2"/>
          <p:cNvSpPr>
            <a:spLocks noGrp="1"/>
          </p:cNvSpPr>
          <p:nvPr>
            <p:ph type="body"/>
          </p:nvPr>
        </p:nvSpPr>
        <p:spPr>
          <a:xfrm>
            <a:off x="755640" y="5078520"/>
            <a:ext cx="6046920" cy="4810320"/>
          </a:xfrm>
          <a:prstGeom prst="rect">
            <a:avLst/>
          </a:prstGeom>
          <a:noFill/>
          <a:ln w="0">
            <a:noFill/>
          </a:ln>
        </p:spPr>
        <p:txBody>
          <a:bodyPr lIns="0" tIns="0" rIns="0" bIns="0" anchor="t">
            <a:noAutofit/>
          </a:bodyPr>
          <a:lstStyle/>
          <a:p>
            <a:pPr marL="216000" indent="-216000">
              <a:lnSpc>
                <a:spcPct val="100000"/>
              </a:lnSpc>
              <a:buNone/>
            </a:pPr>
            <a:r>
              <a:rPr lang="en-US" sz="1600" b="0" strike="noStrike" spc="-1">
                <a:latin typeface="Arial"/>
              </a:rPr>
              <a:t>Being isotropic means that the orientation distribution is as uniform as possible.</a:t>
            </a:r>
            <a:endParaRPr lang="fr-FR" sz="1600" b="0" strike="noStrike" spc="-1">
              <a:latin typeface="Arial"/>
            </a:endParaRPr>
          </a:p>
          <a:p>
            <a:pPr marL="216000" indent="-216000">
              <a:lnSpc>
                <a:spcPct val="100000"/>
              </a:lnSpc>
              <a:buNone/>
            </a:pPr>
            <a:r>
              <a:rPr lang="en-US" sz="1600" b="0" strike="noStrike" spc="-1">
                <a:latin typeface="Arial"/>
              </a:rPr>
              <a:t>For those who are familiar with Optimal Transport, this theory provides an interesting distance between probability distributions, called the Wasserstein distance.</a:t>
            </a:r>
            <a:endParaRPr lang="fr-FR" sz="1600" b="0" strike="noStrike" spc="-1">
              <a:latin typeface="Arial"/>
            </a:endParaRPr>
          </a:p>
          <a:p>
            <a:pPr marL="216000" indent="-216000">
              <a:lnSpc>
                <a:spcPct val="100000"/>
              </a:lnSpc>
              <a:buNone/>
            </a:pPr>
            <a:r>
              <a:rPr lang="en-US" sz="1600" b="0" strike="noStrike" spc="-1">
                <a:latin typeface="Arial"/>
              </a:rPr>
              <a:t>When optimizing for Isotopy we decided to set E_Ori to the squared 2-Wasserstein Distance between</a:t>
            </a:r>
            <a:endParaRPr lang="fr-FR" sz="1600" b="0" strike="noStrike" spc="-1">
              <a:latin typeface="Arial"/>
            </a:endParaRPr>
          </a:p>
          <a:p>
            <a:pPr marL="216000" indent="-216000">
              <a:lnSpc>
                <a:spcPct val="100000"/>
              </a:lnSpc>
              <a:buNone/>
            </a:pPr>
            <a:r>
              <a:rPr lang="en-US" sz="1600" b="0" strike="noStrike" spc="-1">
                <a:latin typeface="Arial"/>
              </a:rPr>
              <a:t>the orientation distribution of our trajectory D_T given by a sum of diracs located at each segment angle taken modulo pi</a:t>
            </a:r>
            <a:endParaRPr lang="fr-FR" sz="1600" b="0" strike="noStrike" spc="-1">
              <a:latin typeface="Arial"/>
            </a:endParaRPr>
          </a:p>
          <a:p>
            <a:pPr marL="216000" indent="-216000">
              <a:lnSpc>
                <a:spcPct val="100000"/>
              </a:lnSpc>
              <a:buNone/>
            </a:pPr>
            <a:r>
              <a:rPr lang="en-US" sz="1600" b="0" strike="noStrike" spc="-1">
                <a:latin typeface="Arial"/>
              </a:rPr>
              <a:t>and a Uniform Distribution U over [0, pi].</a:t>
            </a:r>
            <a:endParaRPr lang="fr-FR" sz="1600" b="0" strike="noStrike" spc="-1">
              <a:latin typeface="Arial"/>
            </a:endParaRPr>
          </a:p>
          <a:p>
            <a:pPr marL="216000" indent="-216000">
              <a:lnSpc>
                <a:spcPct val="100000"/>
              </a:lnSpc>
              <a:buNone/>
            </a:pPr>
            <a:r>
              <a:rPr lang="en-US" sz="1600" b="0" strike="noStrike" spc="-1">
                <a:latin typeface="Arial"/>
              </a:rPr>
              <a:t>The two distributions are represented on the right. Four Diracs for the distribution D_T and a uniform density distribution in gray for U.</a:t>
            </a:r>
            <a:endParaRPr lang="fr-FR" sz="1600" b="0" strike="noStrike" spc="-1">
              <a:latin typeface="Arial"/>
            </a:endParaRPr>
          </a:p>
          <a:p>
            <a:pPr marL="216000" indent="-216000">
              <a:lnSpc>
                <a:spcPct val="100000"/>
              </a:lnSpc>
              <a:buNone/>
            </a:pPr>
            <a:r>
              <a:rPr lang="en-US" sz="1600" b="0" strike="noStrike" spc="-1">
                <a:latin typeface="Arial"/>
              </a:rPr>
              <a:t>It is then possible to compute efficiently an optimal transportation map represented by colored portions of the disk here. The blue segment will for instance be mapped to the blue area.</a:t>
            </a:r>
            <a:endParaRPr lang="fr-FR" sz="1600" b="0" strike="noStrike" spc="-1">
              <a:latin typeface="Arial"/>
            </a:endParaRPr>
          </a:p>
          <a:p>
            <a:pPr marL="216000" indent="-216000">
              <a:lnSpc>
                <a:spcPct val="100000"/>
              </a:lnSpc>
              <a:buNone/>
            </a:pPr>
            <a:r>
              <a:rPr lang="en-US" sz="1600" b="0" strike="noStrike" spc="-1">
                <a:latin typeface="Arial"/>
              </a:rPr>
              <a:t>The squared Wasserstein distance is then given by this formula where capital Theta are the extremities of each colored portion.</a:t>
            </a:r>
            <a:endParaRPr lang="fr-FR" sz="1600" b="0" strike="noStrike" spc="-1">
              <a:latin typeface="Arial"/>
            </a:endParaRPr>
          </a:p>
          <a:p>
            <a:pPr marL="216000" indent="-216000">
              <a:lnSpc>
                <a:spcPct val="100000"/>
              </a:lnSpc>
              <a:buNone/>
            </a:pPr>
            <a:r>
              <a:rPr lang="en-US" sz="1600" b="0" strike="noStrike" spc="-1">
                <a:latin typeface="Arial"/>
              </a:rPr>
              <a:t>And where this part is the angle of segment (ij) taken modulo pi.</a:t>
            </a:r>
            <a:endParaRPr lang="fr-FR" sz="1600" b="0" strike="noStrike" spc="-1">
              <a:latin typeface="Arial"/>
            </a:endParaRPr>
          </a:p>
          <a:p>
            <a:pPr marL="216000" indent="-216000">
              <a:lnSpc>
                <a:spcPct val="100000"/>
              </a:lnSpc>
              <a:buNone/>
            </a:pPr>
            <a:r>
              <a:rPr lang="en-US" sz="1600" b="0" strike="noStrike" spc="-1">
                <a:latin typeface="Arial"/>
              </a:rPr>
              <a:t>Finally when we optimize for anisotropy the energy is simply set to the opposite of the Wasserstein distance.</a:t>
            </a:r>
            <a:endParaRPr lang="fr-FR" sz="16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PlaceHolder 1"/>
          <p:cNvSpPr>
            <a:spLocks noGrp="1" noRot="1" noChangeAspect="1"/>
          </p:cNvSpPr>
          <p:nvPr>
            <p:ph type="sldImg"/>
          </p:nvPr>
        </p:nvSpPr>
        <p:spPr>
          <a:xfrm>
            <a:off x="217488" y="812800"/>
            <a:ext cx="7124700" cy="4008438"/>
          </a:xfrm>
          <a:prstGeom prst="rect">
            <a:avLst/>
          </a:prstGeom>
          <a:ln w="0">
            <a:noFill/>
          </a:ln>
        </p:spPr>
      </p:sp>
      <p:sp>
        <p:nvSpPr>
          <p:cNvPr id="596" name="PlaceHolder 2"/>
          <p:cNvSpPr>
            <a:spLocks noGrp="1"/>
          </p:cNvSpPr>
          <p:nvPr>
            <p:ph type="body"/>
          </p:nvPr>
        </p:nvSpPr>
        <p:spPr>
          <a:xfrm>
            <a:off x="755640" y="5078520"/>
            <a:ext cx="6047280" cy="4810680"/>
          </a:xfrm>
          <a:prstGeom prst="rect">
            <a:avLst/>
          </a:prstGeom>
          <a:noFill/>
          <a:ln w="0">
            <a:noFill/>
          </a:ln>
        </p:spPr>
        <p:txBody>
          <a:bodyPr lIns="0" tIns="0" rIns="0" bIns="0" anchor="t">
            <a:noAutofit/>
          </a:bodyPr>
          <a:lstStyle/>
          <a:p>
            <a:r>
              <a:rPr lang="en-US" sz="2000" b="0" strike="noStrike" spc="-1">
                <a:latin typeface="Arial"/>
              </a:rPr>
              <a:t>Once the energy is properly defined a genetic algorithm can be used to optimize the combinatorics.</a:t>
            </a:r>
            <a:endParaRPr lang="fr-FR" sz="2000" b="0" strike="noStrike" spc="-1">
              <a:latin typeface="Arial"/>
            </a:endParaRPr>
          </a:p>
          <a:p>
            <a:r>
              <a:rPr lang="en-US" sz="2000" b="0" strike="noStrike" spc="-1">
                <a:latin typeface="Arial"/>
              </a:rPr>
              <a:t>We illustrate it on a brain model containing many zones with different orientation objectives</a:t>
            </a:r>
            <a:endParaRPr lang="fr-FR"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PlaceHolder 1"/>
          <p:cNvSpPr>
            <a:spLocks noGrp="1" noRot="1" noChangeAspect="1"/>
          </p:cNvSpPr>
          <p:nvPr>
            <p:ph type="sldImg"/>
          </p:nvPr>
        </p:nvSpPr>
        <p:spPr>
          <a:xfrm>
            <a:off x="217488" y="812800"/>
            <a:ext cx="7123112" cy="4006850"/>
          </a:xfrm>
          <a:prstGeom prst="rect">
            <a:avLst/>
          </a:prstGeom>
          <a:ln w="0">
            <a:noFill/>
          </a:ln>
        </p:spPr>
      </p:sp>
      <p:sp>
        <p:nvSpPr>
          <p:cNvPr id="562" name="PlaceHolder 2"/>
          <p:cNvSpPr>
            <a:spLocks noGrp="1"/>
          </p:cNvSpPr>
          <p:nvPr>
            <p:ph type="body"/>
          </p:nvPr>
        </p:nvSpPr>
        <p:spPr>
          <a:xfrm>
            <a:off x="756000" y="5078520"/>
            <a:ext cx="6082200" cy="480924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This work takes place in the context of 3D printing where we aim to print 3D objects by depositing a fused filament layer by layer.</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Here I show a small smiley cube created by 3D printing. You can see the trajectory followed by the printing nozzle on the top of the cube in the middle image. An image of the trajectory as seen on a computer is on the right.</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One question that arises in such a process is, "How can we design or optimize a layer trajectory?"</a:t>
            </a:r>
            <a:endParaRPr lang="fr-FR" sz="20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PlaceHolder 1"/>
          <p:cNvSpPr>
            <a:spLocks noGrp="1" noRot="1" noChangeAspect="1"/>
          </p:cNvSpPr>
          <p:nvPr>
            <p:ph type="sldImg"/>
          </p:nvPr>
        </p:nvSpPr>
        <p:spPr>
          <a:xfrm>
            <a:off x="217488" y="812800"/>
            <a:ext cx="7124700" cy="4008438"/>
          </a:xfrm>
          <a:prstGeom prst="rect">
            <a:avLst/>
          </a:prstGeom>
          <a:ln w="0">
            <a:noFill/>
          </a:ln>
        </p:spPr>
      </p:sp>
      <p:sp>
        <p:nvSpPr>
          <p:cNvPr id="598" name="PlaceHolder 2"/>
          <p:cNvSpPr>
            <a:spLocks noGrp="1"/>
          </p:cNvSpPr>
          <p:nvPr>
            <p:ph type="body"/>
          </p:nvPr>
        </p:nvSpPr>
        <p:spPr>
          <a:xfrm>
            <a:off x="755640" y="5078520"/>
            <a:ext cx="6047280" cy="4810680"/>
          </a:xfrm>
          <a:prstGeom prst="rect">
            <a:avLst/>
          </a:prstGeom>
          <a:noFill/>
          <a:ln w="0">
            <a:noFill/>
          </a:ln>
        </p:spPr>
        <p:txBody>
          <a:bodyPr lIns="0" tIns="0" rIns="0" bIns="0" anchor="t">
            <a:noAutofit/>
          </a:bodyPr>
          <a:lstStyle/>
          <a:p>
            <a:endParaRPr lang="fr-FR" sz="2000" b="0" strike="noStrike" spc="-1">
              <a:latin typeface="Arial"/>
            </a:endParaRPr>
          </a:p>
          <a:p>
            <a:r>
              <a:rPr lang="fr-FR" sz="2000" b="0" strike="noStrike" spc="-1">
                <a:latin typeface="Arial"/>
              </a:rPr>
              <a:t>This is what the optimization process looks like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PlaceHolder 1"/>
          <p:cNvSpPr>
            <a:spLocks noGrp="1" noRot="1" noChangeAspect="1"/>
          </p:cNvSpPr>
          <p:nvPr>
            <p:ph type="sldImg"/>
          </p:nvPr>
        </p:nvSpPr>
        <p:spPr>
          <a:xfrm>
            <a:off x="217488" y="812800"/>
            <a:ext cx="7124700" cy="4008438"/>
          </a:xfrm>
          <a:prstGeom prst="rect">
            <a:avLst/>
          </a:prstGeom>
          <a:ln w="0">
            <a:noFill/>
          </a:ln>
        </p:spPr>
      </p:sp>
      <p:sp>
        <p:nvSpPr>
          <p:cNvPr id="600" name="PlaceHolder 2"/>
          <p:cNvSpPr>
            <a:spLocks noGrp="1"/>
          </p:cNvSpPr>
          <p:nvPr>
            <p:ph type="body"/>
          </p:nvPr>
        </p:nvSpPr>
        <p:spPr>
          <a:xfrm>
            <a:off x="755640" y="5078520"/>
            <a:ext cx="6047280" cy="4810680"/>
          </a:xfrm>
          <a:prstGeom prst="rect">
            <a:avLst/>
          </a:prstGeom>
          <a:noFill/>
          <a:ln w="0">
            <a:noFill/>
          </a:ln>
        </p:spPr>
        <p:txBody>
          <a:bodyPr lIns="0" tIns="0" rIns="0" bIns="0" anchor="t">
            <a:noAutofit/>
          </a:bodyPr>
          <a:lstStyle/>
          <a:p>
            <a:r>
              <a:rPr lang="fr-FR" sz="2000" b="0" strike="noStrike" spc="-1">
                <a:latin typeface="Arial"/>
              </a:rPr>
              <a:t>And here is the result</a:t>
            </a:r>
          </a:p>
          <a:p>
            <a:r>
              <a:rPr lang="fr-FR" sz="2000" b="0" strike="noStrike" spc="-1">
                <a:latin typeface="Arial"/>
              </a:rPr>
              <a:t>Quite well? Right?</a:t>
            </a:r>
          </a:p>
          <a:p>
            <a:r>
              <a:rPr lang="fr-FR" sz="2000" b="0" strike="noStrike" spc="-1">
                <a:latin typeface="Arial"/>
              </a:rPr>
              <a:t>Let's improve its geometry to better appreciate.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noRot="1" noChangeAspect="1"/>
          </p:cNvSpPr>
          <p:nvPr>
            <p:ph type="sldImg"/>
          </p:nvPr>
        </p:nvSpPr>
        <p:spPr>
          <a:xfrm>
            <a:off x="215900" y="812800"/>
            <a:ext cx="7126288" cy="4008438"/>
          </a:xfrm>
          <a:prstGeom prst="rect">
            <a:avLst/>
          </a:prstGeom>
          <a:ln w="0">
            <a:noFill/>
          </a:ln>
        </p:spPr>
      </p:sp>
      <p:sp>
        <p:nvSpPr>
          <p:cNvPr id="602" name="PlaceHolder 2"/>
          <p:cNvSpPr>
            <a:spLocks noGrp="1"/>
          </p:cNvSpPr>
          <p:nvPr>
            <p:ph type="body"/>
          </p:nvPr>
        </p:nvSpPr>
        <p:spPr>
          <a:xfrm>
            <a:off x="755640" y="5078520"/>
            <a:ext cx="6046920" cy="5119200"/>
          </a:xfrm>
          <a:prstGeom prst="rect">
            <a:avLst/>
          </a:prstGeom>
          <a:noFill/>
          <a:ln w="0">
            <a:noFill/>
          </a:ln>
        </p:spPr>
        <p:txBody>
          <a:bodyPr lIns="0" tIns="0" rIns="0" bIns="0" anchor="t">
            <a:noAutofit/>
          </a:bodyPr>
          <a:lstStyle/>
          <a:p>
            <a:pPr marL="216000" indent="-216000">
              <a:lnSpc>
                <a:spcPct val="100000"/>
              </a:lnSpc>
              <a:buNone/>
            </a:pPr>
            <a:r>
              <a:rPr lang="en-US" sz="1800" b="0" strike="noStrike" spc="-1">
                <a:latin typeface="Arial"/>
              </a:rPr>
              <a:t>To optimize the geometry we define a new energy E_Geom that will be minimized by modifying the coordinates of the vertices of our cycle.</a:t>
            </a:r>
            <a:endParaRPr lang="fr-FR" sz="1800" b="0" strike="noStrike" spc="-1">
              <a:latin typeface="Arial"/>
            </a:endParaRPr>
          </a:p>
          <a:p>
            <a:pPr marL="216000" indent="-216000">
              <a:lnSpc>
                <a:spcPct val="100000"/>
              </a:lnSpc>
              <a:buNone/>
            </a:pPr>
            <a:r>
              <a:rPr lang="en-US" sz="1800" b="0" strike="noStrike" spc="-1">
                <a:latin typeface="Arial"/>
              </a:rPr>
              <a:t>As before some constants named gamma are used to control the importance of different objectives.</a:t>
            </a:r>
            <a:endParaRPr lang="fr-FR" sz="1800" b="0" strike="noStrike" spc="-1">
              <a:latin typeface="Arial"/>
            </a:endParaRPr>
          </a:p>
          <a:p>
            <a:pPr marL="216000" indent="-216000">
              <a:lnSpc>
                <a:spcPct val="100000"/>
              </a:lnSpc>
              <a:buNone/>
            </a:pPr>
            <a:r>
              <a:rPr lang="en-US" sz="1800" b="0" strike="noStrike" spc="-1">
                <a:latin typeface="Arial"/>
              </a:rPr>
              <a:t>A first term E_CVT is for even spacing. It is the same Centroidal Voronoi Tesselation Energy used in the graph construction. But here the seeds and needles are replaced by the edges of our cycle.</a:t>
            </a:r>
            <a:endParaRPr lang="fr-FR" sz="1800" b="0" strike="noStrike" spc="-1">
              <a:latin typeface="Arial"/>
            </a:endParaRPr>
          </a:p>
          <a:p>
            <a:pPr marL="216000" indent="-216000">
              <a:lnSpc>
                <a:spcPct val="100000"/>
              </a:lnSpc>
              <a:buNone/>
            </a:pPr>
            <a:r>
              <a:rPr lang="en-US" sz="1800" b="0" strike="noStrike" spc="-1">
                <a:latin typeface="Arial"/>
              </a:rPr>
              <a:t>A second term E_Lap is a Laplacian Smoothing Energy Encouraging straight lines instead of curved ones.</a:t>
            </a:r>
            <a:endParaRPr lang="fr-FR" sz="1800" b="0" strike="noStrike" spc="-1">
              <a:latin typeface="Arial"/>
            </a:endParaRPr>
          </a:p>
          <a:p>
            <a:pPr marL="216000" indent="-216000">
              <a:lnSpc>
                <a:spcPct val="100000"/>
              </a:lnSpc>
              <a:buNone/>
            </a:pPr>
            <a:r>
              <a:rPr lang="en-US" sz="1800" b="0" strike="noStrike" spc="-1">
                <a:latin typeface="Arial"/>
              </a:rPr>
              <a:t>Another Term is Regularizer maintaining the length of the cycle as the CVT Energy tends to increase the length to better cover the whole surface.</a:t>
            </a:r>
            <a:endParaRPr lang="fr-FR" sz="1800" b="0" strike="noStrike" spc="-1">
              <a:latin typeface="Arial"/>
            </a:endParaRPr>
          </a:p>
          <a:p>
            <a:pPr marL="216000" indent="-216000">
              <a:lnSpc>
                <a:spcPct val="100000"/>
              </a:lnSpc>
              <a:buNone/>
            </a:pPr>
            <a:r>
              <a:rPr lang="en-US" sz="1800" b="0" strike="noStrike" spc="-1">
                <a:latin typeface="Arial"/>
              </a:rPr>
              <a:t>Finally the last part of E_Geom is the same as for E_Comb, optimizing for orientation.</a:t>
            </a:r>
            <a:endParaRPr lang="fr-FR" sz="1800" b="0" strike="noStrike" spc="-1">
              <a:latin typeface="Arial"/>
            </a:endParaRPr>
          </a:p>
          <a:p>
            <a:pPr marL="216000" indent="-216000">
              <a:lnSpc>
                <a:spcPct val="100000"/>
              </a:lnSpc>
              <a:buNone/>
            </a:pPr>
            <a:r>
              <a:rPr lang="en-US" sz="1800" b="0" strike="noStrike" spc="-1">
                <a:latin typeface="Arial"/>
              </a:rPr>
              <a:t>It turns out that all these energies have a gradient efficiently computable allowing us to use a Quasi Newtonian Solver LBFGS.</a:t>
            </a:r>
            <a:endParaRPr lang="fr-FR" sz="18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PlaceHolder 1"/>
          <p:cNvSpPr>
            <a:spLocks noGrp="1" noRot="1" noChangeAspect="1"/>
          </p:cNvSpPr>
          <p:nvPr>
            <p:ph type="sldImg"/>
          </p:nvPr>
        </p:nvSpPr>
        <p:spPr>
          <a:xfrm>
            <a:off x="217488" y="812800"/>
            <a:ext cx="7124700" cy="4008438"/>
          </a:xfrm>
          <a:prstGeom prst="rect">
            <a:avLst/>
          </a:prstGeom>
          <a:ln w="0">
            <a:noFill/>
          </a:ln>
        </p:spPr>
      </p:sp>
      <p:sp>
        <p:nvSpPr>
          <p:cNvPr id="604" name="PlaceHolder 2"/>
          <p:cNvSpPr>
            <a:spLocks noGrp="1"/>
          </p:cNvSpPr>
          <p:nvPr>
            <p:ph type="body"/>
          </p:nvPr>
        </p:nvSpPr>
        <p:spPr>
          <a:xfrm>
            <a:off x="755640" y="5078520"/>
            <a:ext cx="6047280" cy="4810680"/>
          </a:xfrm>
          <a:prstGeom prst="rect">
            <a:avLst/>
          </a:prstGeom>
          <a:noFill/>
          <a:ln w="0">
            <a:noFill/>
          </a:ln>
        </p:spPr>
        <p:txBody>
          <a:bodyPr lIns="0" tIns="0" rIns="0" bIns="0" anchor="t">
            <a:noAutofit/>
          </a:bodyPr>
          <a:lstStyle/>
          <a:p>
            <a:r>
              <a:rPr lang="fr-FR" sz="2000" b="0" strike="noStrike" spc="-1">
                <a:latin typeface="Arial"/>
              </a:rPr>
              <a:t>And now let's watch a video of geometric optimization.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PlaceHolder 1"/>
          <p:cNvSpPr>
            <a:spLocks noGrp="1" noRot="1" noChangeAspect="1"/>
          </p:cNvSpPr>
          <p:nvPr>
            <p:ph type="sldImg"/>
          </p:nvPr>
        </p:nvSpPr>
        <p:spPr>
          <a:xfrm>
            <a:off x="217488" y="812800"/>
            <a:ext cx="7124700" cy="4008438"/>
          </a:xfrm>
          <a:prstGeom prst="rect">
            <a:avLst/>
          </a:prstGeom>
          <a:ln w="0">
            <a:noFill/>
          </a:ln>
        </p:spPr>
      </p:sp>
      <p:sp>
        <p:nvSpPr>
          <p:cNvPr id="606" name="PlaceHolder 2"/>
          <p:cNvSpPr>
            <a:spLocks noGrp="1"/>
          </p:cNvSpPr>
          <p:nvPr>
            <p:ph type="body"/>
          </p:nvPr>
        </p:nvSpPr>
        <p:spPr>
          <a:xfrm>
            <a:off x="755640" y="5078520"/>
            <a:ext cx="6047280" cy="4810680"/>
          </a:xfrm>
          <a:prstGeom prst="rect">
            <a:avLst/>
          </a:prstGeom>
          <a:noFill/>
          <a:ln w="0">
            <a:noFill/>
          </a:ln>
        </p:spPr>
        <p:txBody>
          <a:bodyPr lIns="0" tIns="0" rIns="0" bIns="0" anchor="t">
            <a:noAutofit/>
          </a:bodyPr>
          <a:lstStyle/>
          <a:p>
            <a:r>
              <a:rPr lang="fr-FR" sz="2000" b="0" strike="noStrike" spc="-1">
                <a:latin typeface="Arial"/>
              </a:rPr>
              <a:t>See how well the orientation objectives are met :</a:t>
            </a:r>
          </a:p>
          <a:p>
            <a:r>
              <a:rPr lang="fr-FR" sz="2000" b="0" strike="noStrike" spc="-1">
                <a:latin typeface="Arial"/>
              </a:rPr>
              <a:t>For Anisotropy,</a:t>
            </a:r>
          </a:p>
          <a:p>
            <a:r>
              <a:rPr lang="fr-FR" sz="2000" b="0" strike="noStrike" spc="-1">
                <a:latin typeface="Arial"/>
              </a:rPr>
              <a:t>Isotropy,</a:t>
            </a:r>
          </a:p>
          <a:p>
            <a:r>
              <a:rPr lang="fr-FR" sz="2000" b="0" strike="noStrike" spc="-1">
                <a:latin typeface="Arial"/>
              </a:rPr>
              <a:t>And vector field alignment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PlaceHolder 1"/>
          <p:cNvSpPr>
            <a:spLocks noGrp="1" noRot="1" noChangeAspect="1"/>
          </p:cNvSpPr>
          <p:nvPr>
            <p:ph type="sldImg"/>
          </p:nvPr>
        </p:nvSpPr>
        <p:spPr>
          <a:xfrm>
            <a:off x="217488" y="812800"/>
            <a:ext cx="7124700" cy="4008438"/>
          </a:xfrm>
          <a:prstGeom prst="rect">
            <a:avLst/>
          </a:prstGeom>
          <a:ln w="0">
            <a:noFill/>
          </a:ln>
        </p:spPr>
      </p:sp>
      <p:sp>
        <p:nvSpPr>
          <p:cNvPr id="608" name="PlaceHolder 2"/>
          <p:cNvSpPr>
            <a:spLocks noGrp="1"/>
          </p:cNvSpPr>
          <p:nvPr>
            <p:ph type="body"/>
          </p:nvPr>
        </p:nvSpPr>
        <p:spPr>
          <a:xfrm>
            <a:off x="755640" y="5078520"/>
            <a:ext cx="6047280" cy="4810680"/>
          </a:xfrm>
          <a:prstGeom prst="rect">
            <a:avLst/>
          </a:prstGeom>
          <a:noFill/>
          <a:ln w="0">
            <a:noFill/>
          </a:ln>
        </p:spPr>
        <p:txBody>
          <a:bodyPr lIns="0" tIns="0" rIns="0" bIns="0" anchor="t">
            <a:noAutofit/>
          </a:bodyPr>
          <a:lstStyle/>
          <a:p>
            <a:r>
              <a:rPr lang="en-US" sz="2000" b="0" strike="noStrike" spc="-1">
                <a:latin typeface="Arial"/>
              </a:rPr>
              <a:t>Here are some prints obtained with our method.</a:t>
            </a:r>
            <a:endParaRPr lang="fr-FR" sz="2000" b="0" strike="noStrike" spc="-1">
              <a:latin typeface="Arial"/>
            </a:endParaRPr>
          </a:p>
          <a:p>
            <a:r>
              <a:rPr lang="en-US" sz="2000" b="0" strike="noStrike" spc="-1">
                <a:latin typeface="Arial"/>
              </a:rPr>
              <a:t>The Zebra is particularly difficult to produce since a continuous trajectory has good reasons to have many transitions between the white and black colors.</a:t>
            </a:r>
            <a:endParaRPr lang="fr-FR" sz="2000" b="0" strike="noStrike" spc="-1">
              <a:latin typeface="Arial"/>
            </a:endParaRPr>
          </a:p>
          <a:p>
            <a:r>
              <a:rPr lang="en-US" sz="2000" b="0" strike="noStrike" spc="-1">
                <a:latin typeface="Arial"/>
              </a:rPr>
              <a:t>Here the problem is relatively unobtrusive thanks to the contour aligned objective in the white areas and thanks to the minimization of color transitions.</a:t>
            </a:r>
            <a:endParaRPr lang="fr-FR"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PlaceHolder 1"/>
          <p:cNvSpPr>
            <a:spLocks noGrp="1" noRot="1" noChangeAspect="1"/>
          </p:cNvSpPr>
          <p:nvPr>
            <p:ph type="sldImg"/>
          </p:nvPr>
        </p:nvSpPr>
        <p:spPr>
          <a:xfrm>
            <a:off x="217488" y="812800"/>
            <a:ext cx="7124700" cy="4008438"/>
          </a:xfrm>
          <a:prstGeom prst="rect">
            <a:avLst/>
          </a:prstGeom>
          <a:ln w="0">
            <a:noFill/>
          </a:ln>
        </p:spPr>
      </p:sp>
      <p:sp>
        <p:nvSpPr>
          <p:cNvPr id="610" name="PlaceHolder 2"/>
          <p:cNvSpPr>
            <a:spLocks noGrp="1"/>
          </p:cNvSpPr>
          <p:nvPr>
            <p:ph type="body"/>
          </p:nvPr>
        </p:nvSpPr>
        <p:spPr>
          <a:xfrm>
            <a:off x="755640" y="5078520"/>
            <a:ext cx="6047280" cy="4810680"/>
          </a:xfrm>
          <a:prstGeom prst="rect">
            <a:avLst/>
          </a:prstGeom>
          <a:noFill/>
          <a:ln w="0">
            <a:noFill/>
          </a:ln>
        </p:spPr>
        <p:txBody>
          <a:bodyPr lIns="0" tIns="0" rIns="0" bIns="0" anchor="t">
            <a:noAutofit/>
          </a:bodyPr>
          <a:lstStyle/>
          <a:p>
            <a:r>
              <a:rPr lang="fr-FR" sz="2000" b="0" strike="noStrike" spc="-1">
                <a:latin typeface="Arial"/>
              </a:rPr>
              <a:t>Finally, we show a comparison with Fermat Spirals in the middle and the Pederson trajectories at the right.</a:t>
            </a:r>
          </a:p>
          <a:p>
            <a:r>
              <a:rPr lang="en-US" sz="2000" b="0" strike="noStrike" spc="-1">
                <a:latin typeface="Arial"/>
              </a:rPr>
              <a:t>We obtain a better even spacing compared to Zhao et al. Especially near medial axis.</a:t>
            </a:r>
            <a:endParaRPr lang="fr-FR" sz="2000" b="0" strike="noStrike" spc="-1">
              <a:latin typeface="Arial"/>
            </a:endParaRPr>
          </a:p>
          <a:p>
            <a:r>
              <a:rPr lang="en-US" sz="2000" b="0" strike="noStrike" spc="-1">
                <a:latin typeface="Arial"/>
              </a:rPr>
              <a:t>Compared to growing processes like Pedersen we are able to make a single pass through narrow corridors as can be seen in the lower left close-up. While a single pass is impossible for growing processes.</a:t>
            </a:r>
            <a:endParaRPr lang="fr-FR" sz="2000" b="0" strike="noStrike" spc="-1">
              <a:latin typeface="Arial"/>
            </a:endParaRPr>
          </a:p>
          <a:p>
            <a:r>
              <a:rPr lang="en-US" sz="2000" b="0" strike="noStrike" spc="-1">
                <a:latin typeface="Arial"/>
              </a:rPr>
              <a:t>Finally it is possible to define different orientation objectives in our method which was not possible in previous works.</a:t>
            </a:r>
            <a:endParaRPr lang="fr-FR" sz="2000" b="0" strike="noStrike" spc="-1">
              <a:latin typeface="Arial"/>
            </a:endParaRPr>
          </a:p>
          <a:p>
            <a:endParaRPr lang="fr-FR" sz="2000" b="0" strike="noStrike" spc="-1">
              <a:latin typeface="Arial"/>
            </a:endParaRPr>
          </a:p>
          <a:p>
            <a:endParaRPr lang="fr-FR" sz="2000" b="0" strike="noStrike" spc="-1">
              <a:latin typeface="Arial"/>
            </a:endParaRPr>
          </a:p>
          <a:p>
            <a:r>
              <a:rPr lang="en-US" sz="2000" b="0" strike="noStrike" spc="-1">
                <a:latin typeface="Arial"/>
              </a:rPr>
              <a:t>Thanks for your attention!!</a:t>
            </a:r>
            <a:endParaRPr lang="fr-FR"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PlaceHolder 1"/>
          <p:cNvSpPr>
            <a:spLocks noGrp="1" noRot="1" noChangeAspect="1"/>
          </p:cNvSpPr>
          <p:nvPr>
            <p:ph type="sldImg"/>
          </p:nvPr>
        </p:nvSpPr>
        <p:spPr>
          <a:xfrm>
            <a:off x="217488" y="812800"/>
            <a:ext cx="7123112" cy="4006850"/>
          </a:xfrm>
          <a:prstGeom prst="rect">
            <a:avLst/>
          </a:prstGeom>
          <a:ln w="0">
            <a:noFill/>
          </a:ln>
        </p:spPr>
      </p:sp>
      <p:sp>
        <p:nvSpPr>
          <p:cNvPr id="564" name="PlaceHolder 2"/>
          <p:cNvSpPr>
            <a:spLocks noGrp="1"/>
          </p:cNvSpPr>
          <p:nvPr>
            <p:ph type="body"/>
          </p:nvPr>
        </p:nvSpPr>
        <p:spPr>
          <a:xfrm>
            <a:off x="756000" y="5078520"/>
            <a:ext cx="6046200" cy="554004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1800" b="0" strike="noStrike" spc="-1" dirty="0">
                <a:latin typeface="Arial"/>
              </a:rPr>
              <a:t>Many previous work tackle this problem.</a:t>
            </a:r>
            <a:endParaRPr lang="fr-FR" sz="1800" b="0" strike="noStrike" spc="-1" dirty="0">
              <a:latin typeface="Arial"/>
            </a:endParaRPr>
          </a:p>
          <a:p>
            <a:pPr marL="216000" indent="-216000">
              <a:lnSpc>
                <a:spcPct val="100000"/>
              </a:lnSpc>
              <a:buNone/>
              <a:tabLst>
                <a:tab pos="0" algn="l"/>
              </a:tabLst>
            </a:pPr>
            <a:endParaRPr lang="fr-FR" sz="1800" b="0" strike="noStrike" spc="-1" dirty="0">
              <a:latin typeface="Arial"/>
            </a:endParaRPr>
          </a:p>
          <a:p>
            <a:pPr marL="216000" indent="-216000">
              <a:lnSpc>
                <a:spcPct val="100000"/>
              </a:lnSpc>
              <a:buNone/>
              <a:tabLst>
                <a:tab pos="0" algn="l"/>
              </a:tabLst>
            </a:pPr>
            <a:r>
              <a:rPr lang="en-US" sz="1800" b="0" strike="noStrike" spc="-1" dirty="0" err="1">
                <a:latin typeface="Arial"/>
              </a:rPr>
              <a:t>Hornus</a:t>
            </a:r>
            <a:r>
              <a:rPr lang="en-US" sz="1800" b="0" strike="noStrike" spc="-1" dirty="0">
                <a:latin typeface="Arial"/>
              </a:rPr>
              <a:t> et al design trajectories with varying width in order to optimize for filling density</a:t>
            </a:r>
            <a:endParaRPr lang="fr-FR" sz="1800" b="0" strike="noStrike" spc="-1" dirty="0">
              <a:latin typeface="Arial"/>
            </a:endParaRPr>
          </a:p>
          <a:p>
            <a:pPr marL="216000" indent="-216000">
              <a:lnSpc>
                <a:spcPct val="100000"/>
              </a:lnSpc>
              <a:buNone/>
              <a:tabLst>
                <a:tab pos="0" algn="l"/>
              </a:tabLst>
            </a:pPr>
            <a:endParaRPr lang="fr-FR" sz="1800" b="0" strike="noStrike" spc="-1" dirty="0">
              <a:latin typeface="Arial"/>
            </a:endParaRPr>
          </a:p>
          <a:p>
            <a:pPr marL="216000" indent="-216000">
              <a:lnSpc>
                <a:spcPct val="100000"/>
              </a:lnSpc>
              <a:buNone/>
              <a:tabLst>
                <a:tab pos="0" algn="l"/>
              </a:tabLst>
            </a:pPr>
            <a:r>
              <a:rPr lang="en-US" sz="1800" b="0" strike="noStrike" spc="-1" dirty="0" err="1">
                <a:latin typeface="Arial"/>
              </a:rPr>
              <a:t>Kuipers</a:t>
            </a:r>
            <a:r>
              <a:rPr lang="en-US" sz="1800" b="0" strike="noStrike" spc="-1" dirty="0">
                <a:latin typeface="Arial"/>
              </a:rPr>
              <a:t> et al create sparse continuous infills with prescribed density</a:t>
            </a:r>
            <a:endParaRPr lang="fr-FR" sz="1800" b="0" strike="noStrike" spc="-1" dirty="0">
              <a:latin typeface="Arial"/>
            </a:endParaRPr>
          </a:p>
          <a:p>
            <a:pPr marL="216000" indent="-216000">
              <a:lnSpc>
                <a:spcPct val="100000"/>
              </a:lnSpc>
              <a:buNone/>
              <a:tabLst>
                <a:tab pos="0" algn="l"/>
              </a:tabLst>
            </a:pPr>
            <a:endParaRPr lang="fr-FR" sz="1800" b="0" strike="noStrike" spc="-1" dirty="0">
              <a:latin typeface="Arial"/>
            </a:endParaRPr>
          </a:p>
          <a:p>
            <a:pPr marL="216000" indent="-216000">
              <a:lnSpc>
                <a:spcPct val="100000"/>
              </a:lnSpc>
              <a:buNone/>
              <a:tabLst>
                <a:tab pos="0" algn="l"/>
              </a:tabLst>
            </a:pPr>
            <a:r>
              <a:rPr lang="en-US" sz="1800" b="0" strike="noStrike" spc="-1" dirty="0">
                <a:latin typeface="Arial"/>
              </a:rPr>
              <a:t>Other works grow space-filling curves from initial simple closed curves. Their growing processes are locally influenced allowing control over the final curve.</a:t>
            </a:r>
            <a:endParaRPr lang="fr-FR" sz="1800" b="0" strike="noStrike" spc="-1" dirty="0">
              <a:latin typeface="Arial"/>
            </a:endParaRPr>
          </a:p>
          <a:p>
            <a:pPr marL="216000" indent="-216000">
              <a:lnSpc>
                <a:spcPct val="100000"/>
              </a:lnSpc>
              <a:buNone/>
              <a:tabLst>
                <a:tab pos="0" algn="l"/>
              </a:tabLst>
            </a:pPr>
            <a:endParaRPr lang="fr-FR" sz="1800" b="0" strike="noStrike" spc="-1" dirty="0">
              <a:latin typeface="Arial"/>
            </a:endParaRPr>
          </a:p>
          <a:p>
            <a:pPr marL="216000" indent="-216000">
              <a:lnSpc>
                <a:spcPct val="100000"/>
              </a:lnSpc>
              <a:buNone/>
              <a:tabLst>
                <a:tab pos="0" algn="l"/>
              </a:tabLst>
            </a:pPr>
            <a:r>
              <a:rPr lang="en-US" sz="1800" b="0" strike="noStrike" spc="-1" dirty="0">
                <a:latin typeface="Arial"/>
              </a:rPr>
              <a:t>Finally Zhao et al generate space filling curves called Fermat spirals that are continuous and contour aligned.</a:t>
            </a:r>
            <a:endParaRPr lang="fr-FR" sz="1800" b="0" strike="noStrike" spc="-1" dirty="0">
              <a:latin typeface="Arial"/>
            </a:endParaRPr>
          </a:p>
          <a:p>
            <a:pPr marL="216000" indent="-216000">
              <a:lnSpc>
                <a:spcPct val="100000"/>
              </a:lnSpc>
              <a:buNone/>
              <a:tabLst>
                <a:tab pos="0" algn="l"/>
              </a:tabLst>
            </a:pPr>
            <a:endParaRPr lang="fr-FR" sz="1800" b="0" strike="noStrike" spc="-1" dirty="0">
              <a:latin typeface="Arial"/>
            </a:endParaRPr>
          </a:p>
          <a:p>
            <a:pPr marL="216000" indent="-216000">
              <a:lnSpc>
                <a:spcPct val="100000"/>
              </a:lnSpc>
              <a:buNone/>
              <a:tabLst>
                <a:tab pos="0" algn="l"/>
              </a:tabLst>
            </a:pPr>
            <a:r>
              <a:rPr lang="en-US" sz="1800" b="0" strike="noStrike" spc="-1" dirty="0">
                <a:latin typeface="Arial"/>
              </a:rPr>
              <a:t>Of course there are many other works on the subject but let's talk about our work now </a:t>
            </a:r>
            <a:endParaRPr lang="fr-FR" sz="1800" b="0" strike="noStrike" spc="-1" dirty="0">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PlaceHolder 1"/>
          <p:cNvSpPr>
            <a:spLocks noGrp="1" noRot="1" noChangeAspect="1"/>
          </p:cNvSpPr>
          <p:nvPr>
            <p:ph type="sldImg"/>
          </p:nvPr>
        </p:nvSpPr>
        <p:spPr>
          <a:xfrm>
            <a:off x="217488" y="812800"/>
            <a:ext cx="7123112" cy="4006850"/>
          </a:xfrm>
          <a:prstGeom prst="rect">
            <a:avLst/>
          </a:prstGeom>
          <a:ln w="0">
            <a:noFill/>
          </a:ln>
        </p:spPr>
      </p:sp>
      <p:sp>
        <p:nvSpPr>
          <p:cNvPr id="566" name="PlaceHolder 2"/>
          <p:cNvSpPr>
            <a:spLocks noGrp="1"/>
          </p:cNvSpPr>
          <p:nvPr>
            <p:ph type="body"/>
          </p:nvPr>
        </p:nvSpPr>
        <p:spPr>
          <a:xfrm>
            <a:off x="756000" y="5078520"/>
            <a:ext cx="6046200" cy="480960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We take a particular point of view with two main concerns.</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The first one is that we want to design closed continuous trajectories, namely cycles.</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Thus our method should not generate the leftmost trajectory that has many start and end points.</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The rightmost trajectory is preferable.</a:t>
            </a:r>
            <a:endParaRPr lang="fr-FR" sz="2000" b="0" strike="noStrike" spc="-1">
              <a:latin typeface="Arial"/>
            </a:endParaRPr>
          </a:p>
          <a:p>
            <a:pPr marL="216000" indent="-216000">
              <a:lnSpc>
                <a:spcPct val="100000"/>
              </a:lnSpc>
              <a:buNone/>
              <a:tabLst>
                <a:tab pos="0" algn="l"/>
              </a:tabLst>
            </a:pPr>
            <a:r>
              <a:rPr lang="en-US" sz="2000" b="0" strike="noStrike" spc="-1">
                <a:latin typeface="Arial"/>
              </a:rPr>
              <a:t>In fact it saves time since it is not necessary to stop the deposition at each end point, and then move to a new starting point to restart the deposition again.</a:t>
            </a:r>
            <a:endParaRPr lang="fr-FR" sz="2000" b="0" strike="noStrike" spc="-1">
              <a:latin typeface="Arial"/>
            </a:endParaRPr>
          </a:p>
          <a:p>
            <a:pPr marL="216000" indent="-216000">
              <a:lnSpc>
                <a:spcPct val="100000"/>
              </a:lnSpc>
              <a:buNone/>
              <a:tabLst>
                <a:tab pos="0" algn="l"/>
              </a:tabLst>
            </a:pPr>
            <a:r>
              <a:rPr lang="en-US" sz="2000" b="0" strike="noStrike" spc="-1">
                <a:latin typeface="Arial"/>
              </a:rPr>
              <a:t>Furthermore, it avoid spurious deposits as the filament can ooze during travel moves.</a:t>
            </a:r>
            <a:endParaRPr lang="fr-FR"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PlaceHolder 1"/>
          <p:cNvSpPr>
            <a:spLocks noGrp="1" noRot="1" noChangeAspect="1"/>
          </p:cNvSpPr>
          <p:nvPr>
            <p:ph type="sldImg"/>
          </p:nvPr>
        </p:nvSpPr>
        <p:spPr>
          <a:xfrm>
            <a:off x="217488" y="812800"/>
            <a:ext cx="7123112" cy="4006850"/>
          </a:xfrm>
          <a:prstGeom prst="rect">
            <a:avLst/>
          </a:prstGeom>
          <a:ln w="0">
            <a:noFill/>
          </a:ln>
        </p:spPr>
      </p:sp>
      <p:sp>
        <p:nvSpPr>
          <p:cNvPr id="568" name="PlaceHolder 2"/>
          <p:cNvSpPr>
            <a:spLocks noGrp="1"/>
          </p:cNvSpPr>
          <p:nvPr>
            <p:ph type="body"/>
          </p:nvPr>
        </p:nvSpPr>
        <p:spPr>
          <a:xfrm>
            <a:off x="755640" y="5078520"/>
            <a:ext cx="6045840" cy="480924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The second main concern is the control over orientation. In fact, orientation has a direct impact over surface roughness and mechanical properties of the printed object.</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We want to allow the user to optimize for isotropy or anisotopy.</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For more control we also propose to align the trajectory with a prescribed vector field. Here I show the two vector field that are most often used. One is contour aligned while the other is simply the field orthogonal to the first one giving a radial alignment.</a:t>
            </a:r>
            <a:endParaRPr lang="fr-FR"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PlaceHolder 1"/>
          <p:cNvSpPr>
            <a:spLocks noGrp="1" noRot="1" noChangeAspect="1"/>
          </p:cNvSpPr>
          <p:nvPr>
            <p:ph type="sldImg"/>
          </p:nvPr>
        </p:nvSpPr>
        <p:spPr>
          <a:xfrm>
            <a:off x="217488" y="812800"/>
            <a:ext cx="7123112" cy="4006850"/>
          </a:xfrm>
          <a:prstGeom prst="rect">
            <a:avLst/>
          </a:prstGeom>
          <a:ln w="0">
            <a:noFill/>
          </a:ln>
        </p:spPr>
      </p:sp>
      <p:sp>
        <p:nvSpPr>
          <p:cNvPr id="570" name="PlaceHolder 2"/>
          <p:cNvSpPr>
            <a:spLocks noGrp="1"/>
          </p:cNvSpPr>
          <p:nvPr>
            <p:ph type="body"/>
          </p:nvPr>
        </p:nvSpPr>
        <p:spPr>
          <a:xfrm>
            <a:off x="756000" y="5114520"/>
            <a:ext cx="6046200" cy="480960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Additionally we decided to generate trajectories with even spacing.</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This avoid auto-intersecting or almost auto-intersecting path</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And it is often desirable to have a uniform printing density as shown in the right image instead of having a varying density as illustrated on the uneven trajectory where the density seems higher on the left than in the center.</a:t>
            </a:r>
            <a:endParaRPr lang="fr-FR"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PlaceHolder 1"/>
          <p:cNvSpPr>
            <a:spLocks noGrp="1" noRot="1" noChangeAspect="1"/>
          </p:cNvSpPr>
          <p:nvPr>
            <p:ph type="sldImg"/>
          </p:nvPr>
        </p:nvSpPr>
        <p:spPr>
          <a:xfrm>
            <a:off x="217488" y="812800"/>
            <a:ext cx="7123112" cy="4006850"/>
          </a:xfrm>
          <a:prstGeom prst="rect">
            <a:avLst/>
          </a:prstGeom>
          <a:ln w="0">
            <a:noFill/>
          </a:ln>
        </p:spPr>
      </p:sp>
      <p:sp>
        <p:nvSpPr>
          <p:cNvPr id="572" name="PlaceHolder 2"/>
          <p:cNvSpPr>
            <a:spLocks noGrp="1"/>
          </p:cNvSpPr>
          <p:nvPr>
            <p:ph type="body"/>
          </p:nvPr>
        </p:nvSpPr>
        <p:spPr>
          <a:xfrm>
            <a:off x="756000" y="5078520"/>
            <a:ext cx="6046200" cy="480960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A final challenge is for colored prints. Not the most important concern but still interesting.</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Some printers allow to pull more or less different colored filaments at the same time allowing to change colors along the path.</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Unfortunately the transitions take a long time, resulting in printing defects.</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It is then interesting to limit the number of transitions between zones of different colors.</a:t>
            </a:r>
            <a:endParaRPr lang="fr-FR"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PlaceHolder 1"/>
          <p:cNvSpPr>
            <a:spLocks noGrp="1" noRot="1" noChangeAspect="1"/>
          </p:cNvSpPr>
          <p:nvPr>
            <p:ph type="sldImg"/>
          </p:nvPr>
        </p:nvSpPr>
        <p:spPr>
          <a:xfrm>
            <a:off x="217488" y="812800"/>
            <a:ext cx="7123112" cy="4006850"/>
          </a:xfrm>
          <a:prstGeom prst="rect">
            <a:avLst/>
          </a:prstGeom>
          <a:ln w="0">
            <a:noFill/>
          </a:ln>
        </p:spPr>
      </p:sp>
      <p:sp>
        <p:nvSpPr>
          <p:cNvPr id="574" name="PlaceHolder 2"/>
          <p:cNvSpPr>
            <a:spLocks noGrp="1"/>
          </p:cNvSpPr>
          <p:nvPr>
            <p:ph type="body"/>
          </p:nvPr>
        </p:nvSpPr>
        <p:spPr>
          <a:xfrm>
            <a:off x="756000" y="5078520"/>
            <a:ext cx="6046200" cy="480960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If we look at these two trajectories.</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We can see that the first one contains 36 transitions that would lead to a poor quality print.</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While the second one contains the minimal number of transitions for a closed filling curve which would result in a much better print.</a:t>
            </a:r>
            <a:endParaRPr lang="fr-FR" sz="2000" b="0" strike="noStrike" spc="-1">
              <a:latin typeface="Arial"/>
            </a:endParaRPr>
          </a:p>
          <a:p>
            <a:pPr marL="216000" indent="-216000">
              <a:lnSpc>
                <a:spcPct val="100000"/>
              </a:lnSpc>
              <a:buNone/>
              <a:tabLst>
                <a:tab pos="0" algn="l"/>
              </a:tabLst>
            </a:pPr>
            <a:endParaRPr lang="fr-FR" sz="2000" b="0" strike="noStrike" spc="-1">
              <a:latin typeface="Arial"/>
            </a:endParaRPr>
          </a:p>
          <a:p>
            <a:pPr marL="216000" indent="-216000">
              <a:lnSpc>
                <a:spcPct val="100000"/>
              </a:lnSpc>
              <a:buNone/>
              <a:tabLst>
                <a:tab pos="0" algn="l"/>
              </a:tabLst>
            </a:pPr>
            <a:r>
              <a:rPr lang="en-US" sz="2000" b="0" strike="noStrike" spc="-1">
                <a:latin typeface="Arial"/>
              </a:rPr>
              <a:t>In practice we would like to obtain this minimum number of transitions as often as possible.</a:t>
            </a:r>
            <a:endParaRPr lang="fr-FR"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PlaceHolder 1"/>
          <p:cNvSpPr>
            <a:spLocks noGrp="1" noRot="1" noChangeAspect="1"/>
          </p:cNvSpPr>
          <p:nvPr>
            <p:ph type="sldImg"/>
          </p:nvPr>
        </p:nvSpPr>
        <p:spPr>
          <a:xfrm>
            <a:off x="217488" y="812800"/>
            <a:ext cx="7123112" cy="4006850"/>
          </a:xfrm>
          <a:prstGeom prst="rect">
            <a:avLst/>
          </a:prstGeom>
          <a:ln w="0">
            <a:noFill/>
          </a:ln>
        </p:spPr>
      </p:sp>
      <p:sp>
        <p:nvSpPr>
          <p:cNvPr id="576" name="PlaceHolder 2"/>
          <p:cNvSpPr>
            <a:spLocks noGrp="1"/>
          </p:cNvSpPr>
          <p:nvPr>
            <p:ph type="body"/>
          </p:nvPr>
        </p:nvSpPr>
        <p:spPr>
          <a:xfrm>
            <a:off x="755640" y="5078520"/>
            <a:ext cx="6045840" cy="480924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2000" b="0" strike="noStrike" spc="-1">
                <a:latin typeface="Arial"/>
              </a:rPr>
              <a:t>Let’s give an overview of our method for generating trajectories. We take as input a surface on wich we want to compute a closed space filling curve. This surface could contain zone of different colors. Here two colors are used for the locket shown in example.</a:t>
            </a:r>
            <a:endParaRPr lang="fr-FR" sz="2000" b="0" strike="noStrike" spc="-1">
              <a:latin typeface="Arial"/>
            </a:endParaRPr>
          </a:p>
          <a:p>
            <a:pPr marL="216000" indent="-216000">
              <a:lnSpc>
                <a:spcPct val="100000"/>
              </a:lnSpc>
              <a:buNone/>
              <a:tabLst>
                <a:tab pos="0" algn="l"/>
              </a:tabLst>
            </a:pPr>
            <a:r>
              <a:rPr lang="en-US" sz="2000" b="0" strike="noStrike" spc="-1">
                <a:latin typeface="Arial"/>
              </a:rPr>
              <a:t>The model can be provided with several orientation objectives. Here we choose anisotropy for the central yellow part and contour alignment for the outer part.</a:t>
            </a:r>
            <a:endParaRPr lang="fr-FR" sz="2000" b="0" strike="noStrike" spc="-1">
              <a:latin typeface="Arial"/>
            </a:endParaRPr>
          </a:p>
          <a:p>
            <a:pPr marL="216000" indent="-216000">
              <a:lnSpc>
                <a:spcPct val="100000"/>
              </a:lnSpc>
              <a:buNone/>
              <a:tabLst>
                <a:tab pos="0" algn="l"/>
              </a:tabLst>
            </a:pPr>
            <a:r>
              <a:rPr lang="en-US" sz="2000" b="0" strike="noStrike" spc="-1">
                <a:latin typeface="Arial"/>
              </a:rPr>
              <a:t>Then our method should generate a smoothed trajectory by addressing all the points presented earlier (closeness, orientation, even spacing and minimal number of color transitions).</a:t>
            </a:r>
            <a:endParaRPr lang="fr-FR" sz="2000" b="0" strike="noStrike" spc="-1">
              <a:latin typeface="Arial"/>
            </a:endParaRPr>
          </a:p>
          <a:p>
            <a:pPr marL="216000" indent="-216000">
              <a:lnSpc>
                <a:spcPct val="100000"/>
              </a:lnSpc>
              <a:buNone/>
              <a:tabLst>
                <a:tab pos="0" algn="l"/>
              </a:tabLst>
            </a:pPr>
            <a:r>
              <a:rPr lang="en-US" sz="2000" b="0" strike="noStrike" spc="-1">
                <a:latin typeface="Arial"/>
              </a:rPr>
              <a:t>This is done in two main stages.</a:t>
            </a:r>
            <a:endParaRPr lang="fr-FR"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52"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54"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5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9"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6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6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67"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6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1"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7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7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79"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81"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82"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83"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84"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85"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86"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9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9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0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0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0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0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1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1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1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1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1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1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2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2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2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2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2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2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2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2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3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3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42"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44"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4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4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9"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5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5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5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5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5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57"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5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6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61"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6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6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6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6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6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69"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71"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72"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73"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74"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75"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76"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8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8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9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9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9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9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0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0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0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0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0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0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0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0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1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1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1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1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1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1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1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1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2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2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fr-FR" sz="4400" b="0" strike="noStrike" spc="-1">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fr-FR" sz="3200" b="0" strike="noStrike" spc="-1">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fr-F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2.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2.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Image 9" descr="Une image contenant objet d’extérieur&#10;&#10;Description générée automatiquement"/>
          <p:cNvPicPr/>
          <p:nvPr/>
        </p:nvPicPr>
        <p:blipFill>
          <a:blip r:embed="rId14">
            <a:alphaModFix amt="50000"/>
          </a:blip>
          <a:srcRect l="27065"/>
          <a:stretch/>
        </p:blipFill>
        <p:spPr>
          <a:xfrm>
            <a:off x="0" y="0"/>
            <a:ext cx="12186360" cy="6852240"/>
          </a:xfrm>
          <a:prstGeom prst="rect">
            <a:avLst/>
          </a:prstGeom>
          <a:ln w="0">
            <a:noFill/>
          </a:ln>
        </p:spPr>
      </p:pic>
      <p:sp>
        <p:nvSpPr>
          <p:cNvPr id="7" name="Rectangle 10"/>
          <p:cNvSpPr/>
          <p:nvPr/>
        </p:nvSpPr>
        <p:spPr>
          <a:xfrm>
            <a:off x="190800" y="6118920"/>
            <a:ext cx="11811600" cy="146160"/>
          </a:xfrm>
          <a:prstGeom prst="rect">
            <a:avLst/>
          </a:prstGeom>
          <a:gradFill rotWithShape="0">
            <a:gsLst>
              <a:gs pos="44000">
                <a:srgbClr val="FFFFFF">
                  <a:alpha val="0"/>
                </a:srgbClr>
              </a:gs>
              <a:gs pos="100000">
                <a:srgbClr val="F82249"/>
              </a:gs>
            </a:gsLst>
            <a:lin ang="10800000"/>
          </a:gradFill>
          <a:ln w="25560">
            <a:noFill/>
          </a:ln>
        </p:spPr>
        <p:style>
          <a:lnRef idx="0">
            <a:scrgbClr r="0" g="0" b="0"/>
          </a:lnRef>
          <a:fillRef idx="0">
            <a:scrgbClr r="0" g="0" b="0"/>
          </a:fillRef>
          <a:effectRef idx="0">
            <a:scrgbClr r="0" g="0" b="0"/>
          </a:effectRef>
          <a:fontRef idx="minor"/>
        </p:style>
      </p:sp>
      <p:pic>
        <p:nvPicPr>
          <p:cNvPr id="2" name="Image 11"/>
          <p:cNvPicPr/>
          <p:nvPr/>
        </p:nvPicPr>
        <p:blipFill>
          <a:blip r:embed="rId15"/>
          <a:stretch/>
        </p:blipFill>
        <p:spPr>
          <a:xfrm>
            <a:off x="-222120" y="4119120"/>
            <a:ext cx="3010320" cy="3010320"/>
          </a:xfrm>
          <a:prstGeom prst="rect">
            <a:avLst/>
          </a:prstGeom>
          <a:ln w="0">
            <a:noFill/>
          </a:ln>
        </p:spPr>
      </p:pic>
      <p:sp>
        <p:nvSpPr>
          <p:cNvPr id="3" name="ZoneTexte 12"/>
          <p:cNvSpPr/>
          <p:nvPr/>
        </p:nvSpPr>
        <p:spPr>
          <a:xfrm>
            <a:off x="2158200" y="6023520"/>
            <a:ext cx="147888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600" b="1" strike="noStrike" spc="-1">
                <a:solidFill>
                  <a:srgbClr val="FFFFFF"/>
                </a:solidFill>
                <a:latin typeface="Calibri"/>
                <a:ea typeface="DejaVu Sans"/>
              </a:rPr>
              <a:t>Reims 2022</a:t>
            </a:r>
            <a:endParaRPr lang="fr-FR" sz="1600" b="0" strike="noStrike" spc="-1">
              <a:latin typeface="Arial"/>
            </a:endParaRPr>
          </a:p>
        </p:txBody>
      </p:sp>
      <p:sp>
        <p:nvSpPr>
          <p:cNvPr id="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fr-FR" sz="4400" b="0" strike="noStrike" spc="-1">
                <a:latin typeface="Arial"/>
              </a:rPr>
              <a:t>Click to edit the title text format</a:t>
            </a: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fr-FR" sz="3200" b="0" strike="noStrike" spc="-1">
                <a:latin typeface="Arial"/>
              </a:rPr>
              <a:t>Click to edit the outline text format</a:t>
            </a:r>
          </a:p>
          <a:p>
            <a:pPr marL="864000" lvl="1" indent="-324000">
              <a:spcBef>
                <a:spcPts val="1134"/>
              </a:spcBef>
              <a:buClr>
                <a:srgbClr val="FFFFFF"/>
              </a:buClr>
              <a:buSzPct val="75000"/>
              <a:buFont typeface="Symbol" charset="2"/>
              <a:buChar char=""/>
            </a:pPr>
            <a:r>
              <a:rPr lang="fr-FR" sz="2800" b="0" strike="noStrike" spc="-1">
                <a:latin typeface="Arial"/>
              </a:rPr>
              <a:t>Second Outline Level</a:t>
            </a:r>
          </a:p>
          <a:p>
            <a:pPr marL="1296000" lvl="2" indent="-288000">
              <a:spcBef>
                <a:spcPts val="850"/>
              </a:spcBef>
              <a:buClr>
                <a:srgbClr val="FFFFFF"/>
              </a:buClr>
              <a:buSzPct val="45000"/>
              <a:buFont typeface="Wingdings" charset="2"/>
              <a:buChar char=""/>
            </a:pPr>
            <a:r>
              <a:rPr lang="fr-FR" sz="2400" b="0" strike="noStrike" spc="-1">
                <a:latin typeface="Arial"/>
              </a:rPr>
              <a:t>Third Outline Level</a:t>
            </a:r>
          </a:p>
          <a:p>
            <a:pPr marL="1728000" lvl="3" indent="-216000">
              <a:spcBef>
                <a:spcPts val="567"/>
              </a:spcBef>
              <a:buClr>
                <a:srgbClr val="FFFFFF"/>
              </a:buClr>
              <a:buSzPct val="75000"/>
              <a:buFont typeface="Symbol" charset="2"/>
              <a:buChar char=""/>
            </a:pPr>
            <a:r>
              <a:rPr lang="fr-FR" sz="2000" b="0" strike="noStrike" spc="-1">
                <a:latin typeface="Arial"/>
              </a:rPr>
              <a:t>Fourth Outline Level</a:t>
            </a:r>
          </a:p>
          <a:p>
            <a:pPr marL="2160000" lvl="4" indent="-216000">
              <a:spcBef>
                <a:spcPts val="283"/>
              </a:spcBef>
              <a:buClr>
                <a:srgbClr val="FFFFFF"/>
              </a:buClr>
              <a:buSzPct val="45000"/>
              <a:buFont typeface="Wingdings" charset="2"/>
              <a:buChar char=""/>
            </a:pPr>
            <a:r>
              <a:rPr lang="fr-FR" sz="2000" b="0" strike="noStrike" spc="-1">
                <a:latin typeface="Arial"/>
              </a:rPr>
              <a:t>Fifth Outline Level</a:t>
            </a:r>
          </a:p>
          <a:p>
            <a:pPr marL="2592000" lvl="5" indent="-216000">
              <a:spcBef>
                <a:spcPts val="283"/>
              </a:spcBef>
              <a:buClr>
                <a:srgbClr val="FFFFFF"/>
              </a:buClr>
              <a:buSzPct val="45000"/>
              <a:buFont typeface="Wingdings" charset="2"/>
              <a:buChar char=""/>
            </a:pPr>
            <a:r>
              <a:rPr lang="fr-FR" sz="2000" b="0" strike="noStrike" spc="-1">
                <a:latin typeface="Arial"/>
              </a:rPr>
              <a:t>Sixth Outline Level</a:t>
            </a:r>
          </a:p>
          <a:p>
            <a:pPr marL="3024000" lvl="6" indent="-216000">
              <a:spcBef>
                <a:spcPts val="283"/>
              </a:spcBef>
              <a:buClr>
                <a:srgbClr val="FFFFFF"/>
              </a:buClr>
              <a:buSzPct val="45000"/>
              <a:buFont typeface="Wingdings" charset="2"/>
              <a:buChar char=""/>
            </a:pPr>
            <a:r>
              <a:rPr lang="fr-F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Rectangle 7"/>
          <p:cNvSpPr/>
          <p:nvPr/>
        </p:nvSpPr>
        <p:spPr>
          <a:xfrm>
            <a:off x="0" y="0"/>
            <a:ext cx="12186720" cy="1681920"/>
          </a:xfrm>
          <a:prstGeom prst="rect">
            <a:avLst/>
          </a:prstGeom>
          <a:solidFill>
            <a:srgbClr val="000000"/>
          </a:solidFill>
          <a:ln w="25560">
            <a:solidFill>
              <a:srgbClr val="325490"/>
            </a:solidFill>
            <a:miter/>
          </a:ln>
        </p:spPr>
        <p:style>
          <a:lnRef idx="0">
            <a:scrgbClr r="0" g="0" b="0"/>
          </a:lnRef>
          <a:fillRef idx="0">
            <a:scrgbClr r="0" g="0" b="0"/>
          </a:fillRef>
          <a:effectRef idx="0">
            <a:scrgbClr r="0" g="0" b="0"/>
          </a:effectRef>
          <a:fontRef idx="minor"/>
        </p:style>
      </p:sp>
      <p:pic>
        <p:nvPicPr>
          <p:cNvPr id="43" name="Image 6" descr="Une image contenant objet d’extérieur&#10;&#10;Description générée automatiquement"/>
          <p:cNvPicPr/>
          <p:nvPr/>
        </p:nvPicPr>
        <p:blipFill>
          <a:blip r:embed="rId14">
            <a:alphaModFix amt="50000"/>
          </a:blip>
          <a:srcRect l="27069" t="34341" b="40908"/>
          <a:stretch/>
        </p:blipFill>
        <p:spPr>
          <a:xfrm>
            <a:off x="0" y="0"/>
            <a:ext cx="12186720" cy="1681920"/>
          </a:xfrm>
          <a:prstGeom prst="rect">
            <a:avLst/>
          </a:prstGeom>
          <a:ln w="0">
            <a:noFill/>
          </a:ln>
        </p:spPr>
      </p:pic>
      <p:sp>
        <p:nvSpPr>
          <p:cNvPr id="44" name="Rectangle 9"/>
          <p:cNvSpPr/>
          <p:nvPr/>
        </p:nvSpPr>
        <p:spPr>
          <a:xfrm>
            <a:off x="252000" y="1089720"/>
            <a:ext cx="11811960" cy="146520"/>
          </a:xfrm>
          <a:prstGeom prst="rect">
            <a:avLst/>
          </a:prstGeom>
          <a:gradFill rotWithShape="0">
            <a:gsLst>
              <a:gs pos="44000">
                <a:srgbClr val="000000">
                  <a:alpha val="0"/>
                </a:srgbClr>
              </a:gs>
              <a:gs pos="100000">
                <a:srgbClr val="F82249"/>
              </a:gs>
            </a:gsLst>
            <a:lin ang="10800000"/>
          </a:gradFill>
          <a:ln w="25560">
            <a:noFill/>
          </a:ln>
        </p:spPr>
        <p:style>
          <a:lnRef idx="0">
            <a:scrgbClr r="0" g="0" b="0"/>
          </a:lnRef>
          <a:fillRef idx="0">
            <a:scrgbClr r="0" g="0" b="0"/>
          </a:fillRef>
          <a:effectRef idx="0">
            <a:scrgbClr r="0" g="0" b="0"/>
          </a:effectRef>
          <a:fontRef idx="minor"/>
        </p:style>
      </p:sp>
      <p:sp>
        <p:nvSpPr>
          <p:cNvPr id="45" name="ZoneTexte 10"/>
          <p:cNvSpPr/>
          <p:nvPr/>
        </p:nvSpPr>
        <p:spPr>
          <a:xfrm>
            <a:off x="1274400" y="993960"/>
            <a:ext cx="147924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600" b="1" strike="noStrike" spc="-1">
                <a:solidFill>
                  <a:srgbClr val="FFFFFF"/>
                </a:solidFill>
                <a:latin typeface="Calibri"/>
                <a:ea typeface="DejaVu Sans"/>
              </a:rPr>
              <a:t>Reims 2022</a:t>
            </a:r>
            <a:endParaRPr lang="fr-FR" sz="1600" b="0" strike="noStrike" spc="-1">
              <a:latin typeface="Arial"/>
            </a:endParaRPr>
          </a:p>
        </p:txBody>
      </p:sp>
      <p:pic>
        <p:nvPicPr>
          <p:cNvPr id="46" name="Image 8"/>
          <p:cNvPicPr/>
          <p:nvPr/>
        </p:nvPicPr>
        <p:blipFill>
          <a:blip r:embed="rId15"/>
          <a:stretch/>
        </p:blipFill>
        <p:spPr>
          <a:xfrm>
            <a:off x="14040" y="25200"/>
            <a:ext cx="1643040" cy="1643040"/>
          </a:xfrm>
          <a:prstGeom prst="rect">
            <a:avLst/>
          </a:prstGeom>
          <a:ln w="0">
            <a:noFill/>
          </a:ln>
        </p:spPr>
      </p:pic>
      <p:sp>
        <p:nvSpPr>
          <p:cNvPr id="47" name="Rectangle 11"/>
          <p:cNvSpPr/>
          <p:nvPr/>
        </p:nvSpPr>
        <p:spPr>
          <a:xfrm>
            <a:off x="-3600" y="6706080"/>
            <a:ext cx="11811960" cy="146520"/>
          </a:xfrm>
          <a:prstGeom prst="rect">
            <a:avLst/>
          </a:prstGeom>
          <a:gradFill rotWithShape="0">
            <a:gsLst>
              <a:gs pos="44000">
                <a:srgbClr val="000000">
                  <a:alpha val="0"/>
                </a:srgbClr>
              </a:gs>
              <a:gs pos="100000">
                <a:srgbClr val="F82249"/>
              </a:gs>
            </a:gsLst>
            <a:lin ang="10800000"/>
          </a:gradFill>
          <a:ln w="25560">
            <a:noFill/>
          </a:ln>
        </p:spPr>
        <p:style>
          <a:lnRef idx="0">
            <a:scrgbClr r="0" g="0" b="0"/>
          </a:lnRef>
          <a:fillRef idx="0">
            <a:scrgbClr r="0" g="0" b="0"/>
          </a:fillRef>
          <a:effectRef idx="0">
            <a:scrgbClr r="0" g="0" b="0"/>
          </a:effectRef>
          <a:fontRef idx="minor"/>
        </p:style>
      </p:sp>
      <p:sp>
        <p:nvSpPr>
          <p:cNvPr id="48" name="Rectangle 12"/>
          <p:cNvSpPr/>
          <p:nvPr/>
        </p:nvSpPr>
        <p:spPr>
          <a:xfrm rot="16200000">
            <a:off x="-1414440" y="5155200"/>
            <a:ext cx="2985840" cy="146520"/>
          </a:xfrm>
          <a:prstGeom prst="rect">
            <a:avLst/>
          </a:prstGeom>
          <a:gradFill rotWithShape="0">
            <a:gsLst>
              <a:gs pos="44000">
                <a:srgbClr val="000000">
                  <a:alpha val="0"/>
                </a:srgbClr>
              </a:gs>
              <a:gs pos="100000">
                <a:srgbClr val="F82249"/>
              </a:gs>
            </a:gsLst>
            <a:lin ang="16200000"/>
          </a:gradFill>
          <a:ln w="25560">
            <a:noFill/>
          </a:ln>
        </p:spPr>
        <p:style>
          <a:lnRef idx="0">
            <a:scrgbClr r="0" g="0" b="0"/>
          </a:lnRef>
          <a:fillRef idx="0">
            <a:scrgbClr r="0" g="0" b="0"/>
          </a:fillRef>
          <a:effectRef idx="0">
            <a:scrgbClr r="0" g="0" b="0"/>
          </a:effectRef>
          <a:fontRef idx="minor"/>
        </p:style>
      </p:sp>
      <p:sp>
        <p:nvSpPr>
          <p:cNvPr id="4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fr-FR" sz="4400" b="0" strike="noStrike" spc="-1">
                <a:latin typeface="Arial"/>
              </a:rPr>
              <a:t>Click to edit the title text format</a:t>
            </a:r>
          </a:p>
        </p:txBody>
      </p:sp>
      <p:sp>
        <p:nvSpPr>
          <p:cNvPr id="50"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fr-FR" sz="2800" b="0" strike="noStrike" spc="-1">
                <a:latin typeface="Arial"/>
              </a:rPr>
              <a:t>Second Outline Level</a:t>
            </a:r>
          </a:p>
          <a:p>
            <a:pPr marL="1296000" lvl="2" indent="-288000">
              <a:spcBef>
                <a:spcPts val="850"/>
              </a:spcBef>
              <a:buClr>
                <a:srgbClr val="000000"/>
              </a:buClr>
              <a:buSzPct val="45000"/>
              <a:buFont typeface="Wingdings" charset="2"/>
              <a:buChar char=""/>
            </a:pPr>
            <a:r>
              <a:rPr lang="fr-FR" sz="2400" b="0" strike="noStrike" spc="-1">
                <a:latin typeface="Arial"/>
              </a:rPr>
              <a:t>Third Outline Level</a:t>
            </a:r>
          </a:p>
          <a:p>
            <a:pPr marL="1728000" lvl="3" indent="-216000">
              <a:spcBef>
                <a:spcPts val="567"/>
              </a:spcBef>
              <a:buClr>
                <a:srgbClr val="000000"/>
              </a:buClr>
              <a:buSzPct val="75000"/>
              <a:buFont typeface="Symbol" charset="2"/>
              <a:buChar char=""/>
            </a:pPr>
            <a:r>
              <a:rPr lang="fr-FR" sz="2000" b="0" strike="noStrike" spc="-1">
                <a:latin typeface="Arial"/>
              </a:rPr>
              <a:t>Fourth Outline Level</a:t>
            </a:r>
          </a:p>
          <a:p>
            <a:pPr marL="2160000" lvl="4" indent="-216000">
              <a:spcBef>
                <a:spcPts val="283"/>
              </a:spcBef>
              <a:buClr>
                <a:srgbClr val="000000"/>
              </a:buClr>
              <a:buSzPct val="45000"/>
              <a:buFont typeface="Wingdings" charset="2"/>
              <a:buChar char=""/>
            </a:pPr>
            <a:r>
              <a:rPr lang="fr-FR" sz="2000" b="0" strike="noStrike" spc="-1">
                <a:latin typeface="Arial"/>
              </a:rPr>
              <a:t>Fifth Outline Level</a:t>
            </a:r>
          </a:p>
          <a:p>
            <a:pPr marL="2592000" lvl="5" indent="-216000">
              <a:spcBef>
                <a:spcPts val="283"/>
              </a:spcBef>
              <a:buClr>
                <a:srgbClr val="000000"/>
              </a:buClr>
              <a:buSzPct val="45000"/>
              <a:buFont typeface="Wingdings" charset="2"/>
              <a:buChar char=""/>
            </a:pPr>
            <a:r>
              <a:rPr lang="fr-FR" sz="2000" b="0" strike="noStrike" spc="-1">
                <a:latin typeface="Arial"/>
              </a:rPr>
              <a:t>Sixth Outline Level</a:t>
            </a:r>
          </a:p>
          <a:p>
            <a:pPr marL="3024000" lvl="6" indent="-216000">
              <a:spcBef>
                <a:spcPts val="283"/>
              </a:spcBef>
              <a:buClr>
                <a:srgbClr val="000000"/>
              </a:buClr>
              <a:buSzPct val="45000"/>
              <a:buFont typeface="Wingdings" charset="2"/>
              <a:buChar char=""/>
            </a:pPr>
            <a:r>
              <a:rPr lang="fr-F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 name="Rectangle 7"/>
          <p:cNvSpPr/>
          <p:nvPr/>
        </p:nvSpPr>
        <p:spPr>
          <a:xfrm>
            <a:off x="0" y="0"/>
            <a:ext cx="12186720" cy="1681920"/>
          </a:xfrm>
          <a:prstGeom prst="rect">
            <a:avLst/>
          </a:prstGeom>
          <a:solidFill>
            <a:srgbClr val="000000"/>
          </a:solidFill>
          <a:ln w="25560">
            <a:solidFill>
              <a:srgbClr val="325490"/>
            </a:solidFill>
            <a:miter/>
          </a:ln>
        </p:spPr>
        <p:style>
          <a:lnRef idx="0">
            <a:scrgbClr r="0" g="0" b="0"/>
          </a:lnRef>
          <a:fillRef idx="0">
            <a:scrgbClr r="0" g="0" b="0"/>
          </a:fillRef>
          <a:effectRef idx="0">
            <a:scrgbClr r="0" g="0" b="0"/>
          </a:effectRef>
          <a:fontRef idx="minor"/>
        </p:style>
      </p:sp>
      <p:pic>
        <p:nvPicPr>
          <p:cNvPr id="88" name="Image 6" descr="Une image contenant objet d’extérieur&#10;&#10;Description générée automatiquement"/>
          <p:cNvPicPr/>
          <p:nvPr/>
        </p:nvPicPr>
        <p:blipFill>
          <a:blip r:embed="rId14">
            <a:alphaModFix amt="50000"/>
          </a:blip>
          <a:srcRect l="27069" t="34341" b="40908"/>
          <a:stretch/>
        </p:blipFill>
        <p:spPr>
          <a:xfrm>
            <a:off x="0" y="0"/>
            <a:ext cx="12186720" cy="1681920"/>
          </a:xfrm>
          <a:prstGeom prst="rect">
            <a:avLst/>
          </a:prstGeom>
          <a:ln w="0">
            <a:noFill/>
          </a:ln>
        </p:spPr>
      </p:pic>
      <p:sp>
        <p:nvSpPr>
          <p:cNvPr id="89" name="Rectangle 9"/>
          <p:cNvSpPr/>
          <p:nvPr/>
        </p:nvSpPr>
        <p:spPr>
          <a:xfrm>
            <a:off x="252000" y="1089720"/>
            <a:ext cx="11811960" cy="146520"/>
          </a:xfrm>
          <a:prstGeom prst="rect">
            <a:avLst/>
          </a:prstGeom>
          <a:gradFill rotWithShape="0">
            <a:gsLst>
              <a:gs pos="44000">
                <a:srgbClr val="000000">
                  <a:alpha val="0"/>
                </a:srgbClr>
              </a:gs>
              <a:gs pos="100000">
                <a:srgbClr val="F82249"/>
              </a:gs>
            </a:gsLst>
            <a:lin ang="10800000"/>
          </a:gradFill>
          <a:ln w="25560">
            <a:noFill/>
          </a:ln>
        </p:spPr>
        <p:style>
          <a:lnRef idx="0">
            <a:scrgbClr r="0" g="0" b="0"/>
          </a:lnRef>
          <a:fillRef idx="0">
            <a:scrgbClr r="0" g="0" b="0"/>
          </a:fillRef>
          <a:effectRef idx="0">
            <a:scrgbClr r="0" g="0" b="0"/>
          </a:effectRef>
          <a:fontRef idx="minor"/>
        </p:style>
      </p:sp>
      <p:sp>
        <p:nvSpPr>
          <p:cNvPr id="90" name="ZoneTexte 10"/>
          <p:cNvSpPr/>
          <p:nvPr/>
        </p:nvSpPr>
        <p:spPr>
          <a:xfrm>
            <a:off x="1274400" y="993960"/>
            <a:ext cx="147924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600" b="1" strike="noStrike" spc="-1">
                <a:solidFill>
                  <a:srgbClr val="FFFFFF"/>
                </a:solidFill>
                <a:latin typeface="Calibri"/>
                <a:ea typeface="DejaVu Sans"/>
              </a:rPr>
              <a:t>Reims 2022</a:t>
            </a:r>
            <a:endParaRPr lang="fr-FR" sz="1600" b="0" strike="noStrike" spc="-1">
              <a:latin typeface="Arial"/>
            </a:endParaRPr>
          </a:p>
        </p:txBody>
      </p:sp>
      <p:pic>
        <p:nvPicPr>
          <p:cNvPr id="91" name="Image 8"/>
          <p:cNvPicPr/>
          <p:nvPr/>
        </p:nvPicPr>
        <p:blipFill>
          <a:blip r:embed="rId15"/>
          <a:stretch/>
        </p:blipFill>
        <p:spPr>
          <a:xfrm>
            <a:off x="14040" y="25200"/>
            <a:ext cx="1643040" cy="1643040"/>
          </a:xfrm>
          <a:prstGeom prst="rect">
            <a:avLst/>
          </a:prstGeom>
          <a:ln w="0">
            <a:noFill/>
          </a:ln>
        </p:spPr>
      </p:pic>
      <p:sp>
        <p:nvSpPr>
          <p:cNvPr id="92" name="Rectangle 11"/>
          <p:cNvSpPr/>
          <p:nvPr/>
        </p:nvSpPr>
        <p:spPr>
          <a:xfrm>
            <a:off x="-3600" y="6706080"/>
            <a:ext cx="11811960" cy="146520"/>
          </a:xfrm>
          <a:prstGeom prst="rect">
            <a:avLst/>
          </a:prstGeom>
          <a:gradFill rotWithShape="0">
            <a:gsLst>
              <a:gs pos="44000">
                <a:srgbClr val="000000">
                  <a:alpha val="0"/>
                </a:srgbClr>
              </a:gs>
              <a:gs pos="100000">
                <a:srgbClr val="F82249"/>
              </a:gs>
            </a:gsLst>
            <a:lin ang="10800000"/>
          </a:gradFill>
          <a:ln w="25560">
            <a:noFill/>
          </a:ln>
        </p:spPr>
        <p:style>
          <a:lnRef idx="0">
            <a:scrgbClr r="0" g="0" b="0"/>
          </a:lnRef>
          <a:fillRef idx="0">
            <a:scrgbClr r="0" g="0" b="0"/>
          </a:fillRef>
          <a:effectRef idx="0">
            <a:scrgbClr r="0" g="0" b="0"/>
          </a:effectRef>
          <a:fontRef idx="minor"/>
        </p:style>
      </p:sp>
      <p:sp>
        <p:nvSpPr>
          <p:cNvPr id="93" name="Rectangle 12"/>
          <p:cNvSpPr/>
          <p:nvPr/>
        </p:nvSpPr>
        <p:spPr>
          <a:xfrm rot="16200000">
            <a:off x="-1414440" y="5155200"/>
            <a:ext cx="2985840" cy="146520"/>
          </a:xfrm>
          <a:prstGeom prst="rect">
            <a:avLst/>
          </a:prstGeom>
          <a:gradFill rotWithShape="0">
            <a:gsLst>
              <a:gs pos="44000">
                <a:srgbClr val="000000">
                  <a:alpha val="0"/>
                </a:srgbClr>
              </a:gs>
              <a:gs pos="100000">
                <a:srgbClr val="F82249"/>
              </a:gs>
            </a:gsLst>
            <a:lin ang="16200000"/>
          </a:gradFill>
          <a:ln w="25560">
            <a:noFill/>
          </a:ln>
        </p:spPr>
        <p:style>
          <a:lnRef idx="0">
            <a:scrgbClr r="0" g="0" b="0"/>
          </a:lnRef>
          <a:fillRef idx="0">
            <a:scrgbClr r="0" g="0" b="0"/>
          </a:fillRef>
          <a:effectRef idx="0">
            <a:scrgbClr r="0" g="0" b="0"/>
          </a:effectRef>
          <a:fontRef idx="minor"/>
        </p:style>
      </p:sp>
      <p:sp>
        <p:nvSpPr>
          <p:cNvPr id="9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fr-FR" sz="4400" b="0" strike="noStrike" spc="-1">
                <a:latin typeface="Arial"/>
              </a:rPr>
              <a:t>Click to edit the title text format</a:t>
            </a:r>
          </a:p>
        </p:txBody>
      </p:sp>
      <p:sp>
        <p:nvSpPr>
          <p:cNvPr id="95"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fr-FR" sz="2800" b="0" strike="noStrike" spc="-1">
                <a:latin typeface="Arial"/>
              </a:rPr>
              <a:t>Second Outline Level</a:t>
            </a:r>
          </a:p>
          <a:p>
            <a:pPr marL="1296000" lvl="2" indent="-288000">
              <a:spcBef>
                <a:spcPts val="850"/>
              </a:spcBef>
              <a:buClr>
                <a:srgbClr val="000000"/>
              </a:buClr>
              <a:buSzPct val="45000"/>
              <a:buFont typeface="Wingdings" charset="2"/>
              <a:buChar char=""/>
            </a:pPr>
            <a:r>
              <a:rPr lang="fr-FR" sz="2400" b="0" strike="noStrike" spc="-1">
                <a:latin typeface="Arial"/>
              </a:rPr>
              <a:t>Third Outline Level</a:t>
            </a:r>
          </a:p>
          <a:p>
            <a:pPr marL="1728000" lvl="3" indent="-216000">
              <a:spcBef>
                <a:spcPts val="567"/>
              </a:spcBef>
              <a:buClr>
                <a:srgbClr val="000000"/>
              </a:buClr>
              <a:buSzPct val="75000"/>
              <a:buFont typeface="Symbol" charset="2"/>
              <a:buChar char=""/>
            </a:pPr>
            <a:r>
              <a:rPr lang="fr-FR" sz="2000" b="0" strike="noStrike" spc="-1">
                <a:latin typeface="Arial"/>
              </a:rPr>
              <a:t>Fourth Outline Level</a:t>
            </a:r>
          </a:p>
          <a:p>
            <a:pPr marL="2160000" lvl="4" indent="-216000">
              <a:spcBef>
                <a:spcPts val="283"/>
              </a:spcBef>
              <a:buClr>
                <a:srgbClr val="000000"/>
              </a:buClr>
              <a:buSzPct val="45000"/>
              <a:buFont typeface="Wingdings" charset="2"/>
              <a:buChar char=""/>
            </a:pPr>
            <a:r>
              <a:rPr lang="fr-FR" sz="2000" b="0" strike="noStrike" spc="-1">
                <a:latin typeface="Arial"/>
              </a:rPr>
              <a:t>Fifth Outline Level</a:t>
            </a:r>
          </a:p>
          <a:p>
            <a:pPr marL="2592000" lvl="5" indent="-216000">
              <a:spcBef>
                <a:spcPts val="283"/>
              </a:spcBef>
              <a:buClr>
                <a:srgbClr val="000000"/>
              </a:buClr>
              <a:buSzPct val="45000"/>
              <a:buFont typeface="Wingdings" charset="2"/>
              <a:buChar char=""/>
            </a:pPr>
            <a:r>
              <a:rPr lang="fr-FR" sz="2000" b="0" strike="noStrike" spc="-1">
                <a:latin typeface="Arial"/>
              </a:rPr>
              <a:t>Sixth Outline Level</a:t>
            </a:r>
          </a:p>
          <a:p>
            <a:pPr marL="3024000" lvl="6" indent="-216000">
              <a:spcBef>
                <a:spcPts val="283"/>
              </a:spcBef>
              <a:buClr>
                <a:srgbClr val="000000"/>
              </a:buClr>
              <a:buSzPct val="45000"/>
              <a:buFont typeface="Wingdings" charset="2"/>
              <a:buChar char=""/>
            </a:pPr>
            <a:r>
              <a:rPr lang="fr-F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 name="Rectangle 7"/>
          <p:cNvSpPr/>
          <p:nvPr/>
        </p:nvSpPr>
        <p:spPr>
          <a:xfrm>
            <a:off x="0" y="0"/>
            <a:ext cx="12186720" cy="1681920"/>
          </a:xfrm>
          <a:prstGeom prst="rect">
            <a:avLst/>
          </a:prstGeom>
          <a:solidFill>
            <a:srgbClr val="000000"/>
          </a:solidFill>
          <a:ln w="25560">
            <a:solidFill>
              <a:srgbClr val="325490"/>
            </a:solidFill>
            <a:miter/>
          </a:ln>
        </p:spPr>
        <p:style>
          <a:lnRef idx="0">
            <a:scrgbClr r="0" g="0" b="0"/>
          </a:lnRef>
          <a:fillRef idx="0">
            <a:scrgbClr r="0" g="0" b="0"/>
          </a:fillRef>
          <a:effectRef idx="0">
            <a:scrgbClr r="0" g="0" b="0"/>
          </a:effectRef>
          <a:fontRef idx="minor"/>
        </p:style>
      </p:sp>
      <p:pic>
        <p:nvPicPr>
          <p:cNvPr id="133" name="Image 6" descr="Une image contenant objet d’extérieur&#10;&#10;Description générée automatiquement"/>
          <p:cNvPicPr/>
          <p:nvPr/>
        </p:nvPicPr>
        <p:blipFill>
          <a:blip r:embed="rId14">
            <a:alphaModFix amt="50000"/>
          </a:blip>
          <a:srcRect l="27069" t="34341" b="40908"/>
          <a:stretch/>
        </p:blipFill>
        <p:spPr>
          <a:xfrm>
            <a:off x="0" y="0"/>
            <a:ext cx="12186720" cy="1681920"/>
          </a:xfrm>
          <a:prstGeom prst="rect">
            <a:avLst/>
          </a:prstGeom>
          <a:ln w="0">
            <a:noFill/>
          </a:ln>
        </p:spPr>
      </p:pic>
      <p:sp>
        <p:nvSpPr>
          <p:cNvPr id="134" name="Rectangle 9"/>
          <p:cNvSpPr/>
          <p:nvPr/>
        </p:nvSpPr>
        <p:spPr>
          <a:xfrm>
            <a:off x="252000" y="1089720"/>
            <a:ext cx="11811960" cy="146520"/>
          </a:xfrm>
          <a:prstGeom prst="rect">
            <a:avLst/>
          </a:prstGeom>
          <a:gradFill rotWithShape="0">
            <a:gsLst>
              <a:gs pos="44000">
                <a:srgbClr val="000000">
                  <a:alpha val="0"/>
                </a:srgbClr>
              </a:gs>
              <a:gs pos="100000">
                <a:srgbClr val="F82249"/>
              </a:gs>
            </a:gsLst>
            <a:lin ang="10800000"/>
          </a:gradFill>
          <a:ln w="25560">
            <a:noFill/>
          </a:ln>
        </p:spPr>
        <p:style>
          <a:lnRef idx="0">
            <a:scrgbClr r="0" g="0" b="0"/>
          </a:lnRef>
          <a:fillRef idx="0">
            <a:scrgbClr r="0" g="0" b="0"/>
          </a:fillRef>
          <a:effectRef idx="0">
            <a:scrgbClr r="0" g="0" b="0"/>
          </a:effectRef>
          <a:fontRef idx="minor"/>
        </p:style>
      </p:sp>
      <p:sp>
        <p:nvSpPr>
          <p:cNvPr id="135" name="ZoneTexte 10"/>
          <p:cNvSpPr/>
          <p:nvPr/>
        </p:nvSpPr>
        <p:spPr>
          <a:xfrm>
            <a:off x="1274400" y="993960"/>
            <a:ext cx="147924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600" b="1" strike="noStrike" spc="-1">
                <a:solidFill>
                  <a:srgbClr val="FFFFFF"/>
                </a:solidFill>
                <a:latin typeface="Calibri"/>
                <a:ea typeface="DejaVu Sans"/>
              </a:rPr>
              <a:t>Reims 2022</a:t>
            </a:r>
            <a:endParaRPr lang="fr-FR" sz="1600" b="0" strike="noStrike" spc="-1">
              <a:latin typeface="Arial"/>
            </a:endParaRPr>
          </a:p>
        </p:txBody>
      </p:sp>
      <p:pic>
        <p:nvPicPr>
          <p:cNvPr id="136" name="Image 8"/>
          <p:cNvPicPr/>
          <p:nvPr/>
        </p:nvPicPr>
        <p:blipFill>
          <a:blip r:embed="rId15"/>
          <a:stretch/>
        </p:blipFill>
        <p:spPr>
          <a:xfrm>
            <a:off x="14040" y="25200"/>
            <a:ext cx="1643040" cy="1643040"/>
          </a:xfrm>
          <a:prstGeom prst="rect">
            <a:avLst/>
          </a:prstGeom>
          <a:ln w="0">
            <a:noFill/>
          </a:ln>
        </p:spPr>
      </p:pic>
      <p:sp>
        <p:nvSpPr>
          <p:cNvPr id="137" name="Rectangle 11"/>
          <p:cNvSpPr/>
          <p:nvPr/>
        </p:nvSpPr>
        <p:spPr>
          <a:xfrm>
            <a:off x="-3600" y="6706080"/>
            <a:ext cx="11811960" cy="146520"/>
          </a:xfrm>
          <a:prstGeom prst="rect">
            <a:avLst/>
          </a:prstGeom>
          <a:gradFill rotWithShape="0">
            <a:gsLst>
              <a:gs pos="44000">
                <a:srgbClr val="000000">
                  <a:alpha val="0"/>
                </a:srgbClr>
              </a:gs>
              <a:gs pos="100000">
                <a:srgbClr val="F82249"/>
              </a:gs>
            </a:gsLst>
            <a:lin ang="10800000"/>
          </a:gradFill>
          <a:ln w="25560">
            <a:noFill/>
          </a:ln>
        </p:spPr>
        <p:style>
          <a:lnRef idx="0">
            <a:scrgbClr r="0" g="0" b="0"/>
          </a:lnRef>
          <a:fillRef idx="0">
            <a:scrgbClr r="0" g="0" b="0"/>
          </a:fillRef>
          <a:effectRef idx="0">
            <a:scrgbClr r="0" g="0" b="0"/>
          </a:effectRef>
          <a:fontRef idx="minor"/>
        </p:style>
      </p:sp>
      <p:sp>
        <p:nvSpPr>
          <p:cNvPr id="138" name="Rectangle 12"/>
          <p:cNvSpPr/>
          <p:nvPr/>
        </p:nvSpPr>
        <p:spPr>
          <a:xfrm rot="16200000">
            <a:off x="-1414440" y="5155200"/>
            <a:ext cx="2985840" cy="146520"/>
          </a:xfrm>
          <a:prstGeom prst="rect">
            <a:avLst/>
          </a:prstGeom>
          <a:gradFill rotWithShape="0">
            <a:gsLst>
              <a:gs pos="44000">
                <a:srgbClr val="000000">
                  <a:alpha val="0"/>
                </a:srgbClr>
              </a:gs>
              <a:gs pos="100000">
                <a:srgbClr val="F82249"/>
              </a:gs>
            </a:gsLst>
            <a:lin ang="16200000"/>
          </a:gradFill>
          <a:ln w="25560">
            <a:noFill/>
          </a:ln>
        </p:spPr>
        <p:style>
          <a:lnRef idx="0">
            <a:scrgbClr r="0" g="0" b="0"/>
          </a:lnRef>
          <a:fillRef idx="0">
            <a:scrgbClr r="0" g="0" b="0"/>
          </a:fillRef>
          <a:effectRef idx="0">
            <a:scrgbClr r="0" g="0" b="0"/>
          </a:effectRef>
          <a:fontRef idx="minor"/>
        </p:style>
      </p:sp>
      <p:sp>
        <p:nvSpPr>
          <p:cNvPr id="13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fr-FR" sz="4400" b="0" strike="noStrike" spc="-1">
                <a:latin typeface="Arial"/>
              </a:rPr>
              <a:t>Click to edit the title text format</a:t>
            </a:r>
          </a:p>
        </p:txBody>
      </p:sp>
      <p:sp>
        <p:nvSpPr>
          <p:cNvPr id="140"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fr-FR" sz="2800" b="0" strike="noStrike" spc="-1">
                <a:latin typeface="Arial"/>
              </a:rPr>
              <a:t>Second Outline Level</a:t>
            </a:r>
          </a:p>
          <a:p>
            <a:pPr marL="1296000" lvl="2" indent="-288000">
              <a:spcBef>
                <a:spcPts val="850"/>
              </a:spcBef>
              <a:buClr>
                <a:srgbClr val="000000"/>
              </a:buClr>
              <a:buSzPct val="45000"/>
              <a:buFont typeface="Wingdings" charset="2"/>
              <a:buChar char=""/>
            </a:pPr>
            <a:r>
              <a:rPr lang="fr-FR" sz="2400" b="0" strike="noStrike" spc="-1">
                <a:latin typeface="Arial"/>
              </a:rPr>
              <a:t>Third Outline Level</a:t>
            </a:r>
          </a:p>
          <a:p>
            <a:pPr marL="1728000" lvl="3" indent="-216000">
              <a:spcBef>
                <a:spcPts val="567"/>
              </a:spcBef>
              <a:buClr>
                <a:srgbClr val="000000"/>
              </a:buClr>
              <a:buSzPct val="75000"/>
              <a:buFont typeface="Symbol" charset="2"/>
              <a:buChar char=""/>
            </a:pPr>
            <a:r>
              <a:rPr lang="fr-FR" sz="2000" b="0" strike="noStrike" spc="-1">
                <a:latin typeface="Arial"/>
              </a:rPr>
              <a:t>Fourth Outline Level</a:t>
            </a:r>
          </a:p>
          <a:p>
            <a:pPr marL="2160000" lvl="4" indent="-216000">
              <a:spcBef>
                <a:spcPts val="283"/>
              </a:spcBef>
              <a:buClr>
                <a:srgbClr val="000000"/>
              </a:buClr>
              <a:buSzPct val="45000"/>
              <a:buFont typeface="Wingdings" charset="2"/>
              <a:buChar char=""/>
            </a:pPr>
            <a:r>
              <a:rPr lang="fr-FR" sz="2000" b="0" strike="noStrike" spc="-1">
                <a:latin typeface="Arial"/>
              </a:rPr>
              <a:t>Fifth Outline Level</a:t>
            </a:r>
          </a:p>
          <a:p>
            <a:pPr marL="2592000" lvl="5" indent="-216000">
              <a:spcBef>
                <a:spcPts val="283"/>
              </a:spcBef>
              <a:buClr>
                <a:srgbClr val="000000"/>
              </a:buClr>
              <a:buSzPct val="45000"/>
              <a:buFont typeface="Wingdings" charset="2"/>
              <a:buChar char=""/>
            </a:pPr>
            <a:r>
              <a:rPr lang="fr-FR" sz="2000" b="0" strike="noStrike" spc="-1">
                <a:latin typeface="Arial"/>
              </a:rPr>
              <a:t>Sixth Outline Level</a:t>
            </a:r>
          </a:p>
          <a:p>
            <a:pPr marL="3024000" lvl="6" indent="-216000">
              <a:spcBef>
                <a:spcPts val="283"/>
              </a:spcBef>
              <a:buClr>
                <a:srgbClr val="000000"/>
              </a:buClr>
              <a:buSzPct val="45000"/>
              <a:buFont typeface="Wingdings" charset="2"/>
              <a:buChar char=""/>
            </a:pPr>
            <a:r>
              <a:rPr lang="fr-F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 name="Rectangle 7"/>
          <p:cNvSpPr/>
          <p:nvPr/>
        </p:nvSpPr>
        <p:spPr>
          <a:xfrm>
            <a:off x="0" y="0"/>
            <a:ext cx="12186720" cy="1681920"/>
          </a:xfrm>
          <a:prstGeom prst="rect">
            <a:avLst/>
          </a:prstGeom>
          <a:solidFill>
            <a:srgbClr val="000000"/>
          </a:solidFill>
          <a:ln w="25560">
            <a:solidFill>
              <a:srgbClr val="325490"/>
            </a:solidFill>
            <a:miter/>
          </a:ln>
        </p:spPr>
        <p:style>
          <a:lnRef idx="0">
            <a:scrgbClr r="0" g="0" b="0"/>
          </a:lnRef>
          <a:fillRef idx="0">
            <a:scrgbClr r="0" g="0" b="0"/>
          </a:fillRef>
          <a:effectRef idx="0">
            <a:scrgbClr r="0" g="0" b="0"/>
          </a:effectRef>
          <a:fontRef idx="minor"/>
        </p:style>
      </p:sp>
      <p:pic>
        <p:nvPicPr>
          <p:cNvPr id="178" name="Image 6" descr="Une image contenant objet d’extérieur&#10;&#10;Description générée automatiquement"/>
          <p:cNvPicPr/>
          <p:nvPr/>
        </p:nvPicPr>
        <p:blipFill>
          <a:blip r:embed="rId14">
            <a:alphaModFix amt="50000"/>
          </a:blip>
          <a:srcRect l="27069" t="34341" b="40908"/>
          <a:stretch/>
        </p:blipFill>
        <p:spPr>
          <a:xfrm>
            <a:off x="0" y="0"/>
            <a:ext cx="12186720" cy="1681920"/>
          </a:xfrm>
          <a:prstGeom prst="rect">
            <a:avLst/>
          </a:prstGeom>
          <a:ln w="0">
            <a:noFill/>
          </a:ln>
        </p:spPr>
      </p:pic>
      <p:sp>
        <p:nvSpPr>
          <p:cNvPr id="179" name="Rectangle 9"/>
          <p:cNvSpPr/>
          <p:nvPr/>
        </p:nvSpPr>
        <p:spPr>
          <a:xfrm>
            <a:off x="252000" y="1089720"/>
            <a:ext cx="11811960" cy="146520"/>
          </a:xfrm>
          <a:prstGeom prst="rect">
            <a:avLst/>
          </a:prstGeom>
          <a:gradFill rotWithShape="0">
            <a:gsLst>
              <a:gs pos="44000">
                <a:srgbClr val="000000">
                  <a:alpha val="0"/>
                </a:srgbClr>
              </a:gs>
              <a:gs pos="100000">
                <a:srgbClr val="F82249"/>
              </a:gs>
            </a:gsLst>
            <a:lin ang="10800000"/>
          </a:gradFill>
          <a:ln w="25560">
            <a:noFill/>
          </a:ln>
        </p:spPr>
        <p:style>
          <a:lnRef idx="0">
            <a:scrgbClr r="0" g="0" b="0"/>
          </a:lnRef>
          <a:fillRef idx="0">
            <a:scrgbClr r="0" g="0" b="0"/>
          </a:fillRef>
          <a:effectRef idx="0">
            <a:scrgbClr r="0" g="0" b="0"/>
          </a:effectRef>
          <a:fontRef idx="minor"/>
        </p:style>
      </p:sp>
      <p:sp>
        <p:nvSpPr>
          <p:cNvPr id="180" name="ZoneTexte 10"/>
          <p:cNvSpPr/>
          <p:nvPr/>
        </p:nvSpPr>
        <p:spPr>
          <a:xfrm>
            <a:off x="1274400" y="993960"/>
            <a:ext cx="147924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600" b="1" strike="noStrike" spc="-1">
                <a:solidFill>
                  <a:srgbClr val="FFFFFF"/>
                </a:solidFill>
                <a:latin typeface="Calibri"/>
                <a:ea typeface="DejaVu Sans"/>
              </a:rPr>
              <a:t>Reims 2022</a:t>
            </a:r>
            <a:endParaRPr lang="fr-FR" sz="1600" b="0" strike="noStrike" spc="-1">
              <a:latin typeface="Arial"/>
            </a:endParaRPr>
          </a:p>
        </p:txBody>
      </p:sp>
      <p:pic>
        <p:nvPicPr>
          <p:cNvPr id="181" name="Image 8"/>
          <p:cNvPicPr/>
          <p:nvPr/>
        </p:nvPicPr>
        <p:blipFill>
          <a:blip r:embed="rId15"/>
          <a:stretch/>
        </p:blipFill>
        <p:spPr>
          <a:xfrm>
            <a:off x="14040" y="25200"/>
            <a:ext cx="1643040" cy="1643040"/>
          </a:xfrm>
          <a:prstGeom prst="rect">
            <a:avLst/>
          </a:prstGeom>
          <a:ln w="0">
            <a:noFill/>
          </a:ln>
        </p:spPr>
      </p:pic>
      <p:sp>
        <p:nvSpPr>
          <p:cNvPr id="182" name="Rectangle 11"/>
          <p:cNvSpPr/>
          <p:nvPr/>
        </p:nvSpPr>
        <p:spPr>
          <a:xfrm>
            <a:off x="-3600" y="6706080"/>
            <a:ext cx="11811960" cy="146520"/>
          </a:xfrm>
          <a:prstGeom prst="rect">
            <a:avLst/>
          </a:prstGeom>
          <a:gradFill rotWithShape="0">
            <a:gsLst>
              <a:gs pos="44000">
                <a:srgbClr val="000000">
                  <a:alpha val="0"/>
                </a:srgbClr>
              </a:gs>
              <a:gs pos="100000">
                <a:srgbClr val="F82249"/>
              </a:gs>
            </a:gsLst>
            <a:lin ang="10800000"/>
          </a:gradFill>
          <a:ln w="25560">
            <a:noFill/>
          </a:ln>
        </p:spPr>
        <p:style>
          <a:lnRef idx="0">
            <a:scrgbClr r="0" g="0" b="0"/>
          </a:lnRef>
          <a:fillRef idx="0">
            <a:scrgbClr r="0" g="0" b="0"/>
          </a:fillRef>
          <a:effectRef idx="0">
            <a:scrgbClr r="0" g="0" b="0"/>
          </a:effectRef>
          <a:fontRef idx="minor"/>
        </p:style>
      </p:sp>
      <p:sp>
        <p:nvSpPr>
          <p:cNvPr id="183" name="Rectangle 12"/>
          <p:cNvSpPr/>
          <p:nvPr/>
        </p:nvSpPr>
        <p:spPr>
          <a:xfrm rot="16200000">
            <a:off x="-1414440" y="5155200"/>
            <a:ext cx="2985840" cy="146520"/>
          </a:xfrm>
          <a:prstGeom prst="rect">
            <a:avLst/>
          </a:prstGeom>
          <a:gradFill rotWithShape="0">
            <a:gsLst>
              <a:gs pos="44000">
                <a:srgbClr val="000000">
                  <a:alpha val="0"/>
                </a:srgbClr>
              </a:gs>
              <a:gs pos="100000">
                <a:srgbClr val="F82249"/>
              </a:gs>
            </a:gsLst>
            <a:lin ang="16200000"/>
          </a:gradFill>
          <a:ln w="25560">
            <a:noFill/>
          </a:ln>
        </p:spPr>
        <p:style>
          <a:lnRef idx="0">
            <a:scrgbClr r="0" g="0" b="0"/>
          </a:lnRef>
          <a:fillRef idx="0">
            <a:scrgbClr r="0" g="0" b="0"/>
          </a:fillRef>
          <a:effectRef idx="0">
            <a:scrgbClr r="0" g="0" b="0"/>
          </a:effectRef>
          <a:fontRef idx="minor"/>
        </p:style>
      </p:sp>
      <p:sp>
        <p:nvSpPr>
          <p:cNvPr id="18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fr-FR" sz="4400" b="0" strike="noStrike" spc="-1">
                <a:latin typeface="Arial"/>
              </a:rPr>
              <a:t>Click to edit the title text format</a:t>
            </a:r>
          </a:p>
        </p:txBody>
      </p:sp>
      <p:sp>
        <p:nvSpPr>
          <p:cNvPr id="185"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fr-FR" sz="2800" b="0" strike="noStrike" spc="-1">
                <a:latin typeface="Arial"/>
              </a:rPr>
              <a:t>Second Outline Level</a:t>
            </a:r>
          </a:p>
          <a:p>
            <a:pPr marL="1296000" lvl="2" indent="-288000">
              <a:spcBef>
                <a:spcPts val="850"/>
              </a:spcBef>
              <a:buClr>
                <a:srgbClr val="000000"/>
              </a:buClr>
              <a:buSzPct val="45000"/>
              <a:buFont typeface="Wingdings" charset="2"/>
              <a:buChar char=""/>
            </a:pPr>
            <a:r>
              <a:rPr lang="fr-FR" sz="2400" b="0" strike="noStrike" spc="-1">
                <a:latin typeface="Arial"/>
              </a:rPr>
              <a:t>Third Outline Level</a:t>
            </a:r>
          </a:p>
          <a:p>
            <a:pPr marL="1728000" lvl="3" indent="-216000">
              <a:spcBef>
                <a:spcPts val="567"/>
              </a:spcBef>
              <a:buClr>
                <a:srgbClr val="000000"/>
              </a:buClr>
              <a:buSzPct val="75000"/>
              <a:buFont typeface="Symbol" charset="2"/>
              <a:buChar char=""/>
            </a:pPr>
            <a:r>
              <a:rPr lang="fr-FR" sz="2000" b="0" strike="noStrike" spc="-1">
                <a:latin typeface="Arial"/>
              </a:rPr>
              <a:t>Fourth Outline Level</a:t>
            </a:r>
          </a:p>
          <a:p>
            <a:pPr marL="2160000" lvl="4" indent="-216000">
              <a:spcBef>
                <a:spcPts val="283"/>
              </a:spcBef>
              <a:buClr>
                <a:srgbClr val="000000"/>
              </a:buClr>
              <a:buSzPct val="45000"/>
              <a:buFont typeface="Wingdings" charset="2"/>
              <a:buChar char=""/>
            </a:pPr>
            <a:r>
              <a:rPr lang="fr-FR" sz="2000" b="0" strike="noStrike" spc="-1">
                <a:latin typeface="Arial"/>
              </a:rPr>
              <a:t>Fifth Outline Level</a:t>
            </a:r>
          </a:p>
          <a:p>
            <a:pPr marL="2592000" lvl="5" indent="-216000">
              <a:spcBef>
                <a:spcPts val="283"/>
              </a:spcBef>
              <a:buClr>
                <a:srgbClr val="000000"/>
              </a:buClr>
              <a:buSzPct val="45000"/>
              <a:buFont typeface="Wingdings" charset="2"/>
              <a:buChar char=""/>
            </a:pPr>
            <a:r>
              <a:rPr lang="fr-FR" sz="2000" b="0" strike="noStrike" spc="-1">
                <a:latin typeface="Arial"/>
              </a:rPr>
              <a:t>Sixth Outline Level</a:t>
            </a:r>
          </a:p>
          <a:p>
            <a:pPr marL="3024000" lvl="6" indent="-216000">
              <a:spcBef>
                <a:spcPts val="283"/>
              </a:spcBef>
              <a:buClr>
                <a:srgbClr val="000000"/>
              </a:buClr>
              <a:buSzPct val="45000"/>
              <a:buFont typeface="Wingdings" charset="2"/>
              <a:buChar char=""/>
            </a:pPr>
            <a:r>
              <a:rPr lang="fr-FR"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6.png"/><Relationship Id="rId7" Type="http://schemas.openxmlformats.org/officeDocument/2006/relationships/image" Target="../media/image60.png"/><Relationship Id="rId12"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0.png"/><Relationship Id="rId7"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37.xml"/><Relationship Id="rId5" Type="http://schemas.openxmlformats.org/officeDocument/2006/relationships/image" Target="../media/image90.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49.xml"/><Relationship Id="rId5" Type="http://schemas.openxmlformats.org/officeDocument/2006/relationships/image" Target="../media/image93.jpeg"/><Relationship Id="rId4" Type="http://schemas.openxmlformats.org/officeDocument/2006/relationships/image" Target="../media/image92.jpe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ctangle 227"/>
          <p:cNvSpPr/>
          <p:nvPr/>
        </p:nvSpPr>
        <p:spPr>
          <a:xfrm>
            <a:off x="0" y="0"/>
            <a:ext cx="12189240" cy="6837120"/>
          </a:xfrm>
          <a:prstGeom prst="rect">
            <a:avLst/>
          </a:prstGeom>
          <a:gradFill rotWithShape="0">
            <a:gsLst>
              <a:gs pos="0">
                <a:srgbClr val="4E0063">
                  <a:alpha val="45098"/>
                </a:srgbClr>
              </a:gs>
              <a:gs pos="100000">
                <a:srgbClr val="12001A">
                  <a:alpha val="45098"/>
                </a:srgbClr>
              </a:gs>
            </a:gsLst>
            <a:lin ang="4200000"/>
          </a:gradFill>
          <a:ln w="0">
            <a:solidFill>
              <a:srgbClr val="3465A4"/>
            </a:solidFill>
          </a:ln>
        </p:spPr>
        <p:style>
          <a:lnRef idx="0">
            <a:scrgbClr r="0" g="0" b="0"/>
          </a:lnRef>
          <a:fillRef idx="0">
            <a:scrgbClr r="0" g="0" b="0"/>
          </a:fillRef>
          <a:effectRef idx="0">
            <a:scrgbClr r="0" g="0" b="0"/>
          </a:effectRef>
          <a:fontRef idx="minor"/>
        </p:style>
      </p:sp>
      <p:sp>
        <p:nvSpPr>
          <p:cNvPr id="229" name="PlaceHolder 1"/>
          <p:cNvSpPr>
            <a:spLocks noGrp="1"/>
          </p:cNvSpPr>
          <p:nvPr>
            <p:ph type="title"/>
          </p:nvPr>
        </p:nvSpPr>
        <p:spPr>
          <a:xfrm>
            <a:off x="540000" y="1581480"/>
            <a:ext cx="11154600" cy="969120"/>
          </a:xfrm>
          <a:prstGeom prst="rect">
            <a:avLst/>
          </a:prstGeom>
          <a:noFill/>
          <a:ln w="0">
            <a:noFill/>
          </a:ln>
        </p:spPr>
        <p:txBody>
          <a:bodyPr lIns="0" tIns="0" rIns="0" bIns="0" anchor="b">
            <a:noAutofit/>
          </a:bodyPr>
          <a:lstStyle/>
          <a:p>
            <a:pPr algn="ctr">
              <a:lnSpc>
                <a:spcPct val="90000"/>
              </a:lnSpc>
              <a:buNone/>
            </a:pPr>
            <a:r>
              <a:rPr lang="en-US" sz="4400" b="1" strike="noStrike" spc="-1">
                <a:solidFill>
                  <a:srgbClr val="F82249"/>
                </a:solidFill>
                <a:latin typeface="Calibri Light"/>
              </a:rPr>
              <a:t>Closed space-filling curves with controlled orientation for 3D</a:t>
            </a:r>
            <a:br/>
            <a:r>
              <a:rPr lang="en-US" sz="4400" b="1" strike="noStrike" spc="-1">
                <a:solidFill>
                  <a:srgbClr val="F82249"/>
                </a:solidFill>
                <a:latin typeface="Calibri Light"/>
              </a:rPr>
              <a:t>printing</a:t>
            </a:r>
            <a:endParaRPr lang="fr-FR" sz="4400" b="0" strike="noStrike" spc="-1">
              <a:latin typeface="Arial"/>
            </a:endParaRPr>
          </a:p>
        </p:txBody>
      </p:sp>
      <p:sp>
        <p:nvSpPr>
          <p:cNvPr id="230" name="PlaceHolder 2"/>
          <p:cNvSpPr>
            <a:spLocks noGrp="1"/>
          </p:cNvSpPr>
          <p:nvPr>
            <p:ph type="subTitle"/>
          </p:nvPr>
        </p:nvSpPr>
        <p:spPr>
          <a:xfrm>
            <a:off x="540000" y="2664720"/>
            <a:ext cx="11157120" cy="1649880"/>
          </a:xfrm>
          <a:prstGeom prst="rect">
            <a:avLst/>
          </a:prstGeom>
          <a:noFill/>
          <a:ln w="0">
            <a:noFill/>
          </a:ln>
        </p:spPr>
        <p:txBody>
          <a:bodyPr lIns="0" tIns="0" rIns="0" bIns="0" anchor="t">
            <a:noAutofit/>
          </a:bodyPr>
          <a:lstStyle/>
          <a:p>
            <a:pPr algn="ctr">
              <a:lnSpc>
                <a:spcPct val="90000"/>
              </a:lnSpc>
              <a:spcBef>
                <a:spcPts val="1001"/>
              </a:spcBef>
              <a:buNone/>
              <a:tabLst>
                <a:tab pos="0" algn="l"/>
              </a:tabLst>
            </a:pPr>
            <a:r>
              <a:rPr lang="en-US" sz="2400" b="0" strike="noStrike" spc="-1">
                <a:solidFill>
                  <a:srgbClr val="FFFFFF"/>
                </a:solidFill>
                <a:latin typeface="Calibri"/>
              </a:rPr>
              <a:t>A. Bedel</a:t>
            </a:r>
            <a:r>
              <a:rPr lang="en-US" sz="2400" b="0" strike="noStrike" spc="-1" baseline="33000">
                <a:solidFill>
                  <a:srgbClr val="FFFFFF"/>
                </a:solidFill>
                <a:latin typeface="Calibri"/>
              </a:rPr>
              <a:t>1†</a:t>
            </a:r>
            <a:r>
              <a:rPr lang="en-US" sz="2400" b="0" strike="noStrike" spc="-1">
                <a:solidFill>
                  <a:srgbClr val="FFFFFF"/>
                </a:solidFill>
                <a:latin typeface="Calibri"/>
              </a:rPr>
              <a:t>, Y. Coudert-Osmont</a:t>
            </a:r>
            <a:r>
              <a:rPr lang="en-US" sz="2400" b="0" strike="noStrike" spc="-1" baseline="33000">
                <a:solidFill>
                  <a:srgbClr val="FFFFFF"/>
                </a:solidFill>
                <a:latin typeface="Calibri"/>
              </a:rPr>
              <a:t>1†</a:t>
            </a:r>
            <a:r>
              <a:rPr lang="en-US" sz="2400" b="0" strike="noStrike" spc="-1">
                <a:solidFill>
                  <a:srgbClr val="FFFFFF"/>
                </a:solidFill>
                <a:latin typeface="Calibri"/>
              </a:rPr>
              <a:t>, J. Martínez</a:t>
            </a:r>
            <a:r>
              <a:rPr lang="en-US" sz="2400" b="0" strike="noStrike" spc="-1" baseline="33000">
                <a:solidFill>
                  <a:srgbClr val="FFFFFF"/>
                </a:solidFill>
                <a:latin typeface="Calibri"/>
              </a:rPr>
              <a:t>1</a:t>
            </a:r>
            <a:r>
              <a:rPr lang="en-US" sz="2400" b="0" strike="noStrike" spc="-1">
                <a:solidFill>
                  <a:srgbClr val="FFFFFF"/>
                </a:solidFill>
                <a:latin typeface="Calibri"/>
              </a:rPr>
              <a:t>, R. I. Nishat</a:t>
            </a:r>
            <a:r>
              <a:rPr lang="en-US" sz="2400" b="0" strike="noStrike" spc="-1" baseline="33000">
                <a:solidFill>
                  <a:srgbClr val="FFFFFF"/>
                </a:solidFill>
                <a:latin typeface="Calibri"/>
              </a:rPr>
              <a:t>2</a:t>
            </a:r>
            <a:r>
              <a:rPr lang="en-US" sz="2400" b="0" strike="noStrike" spc="-1">
                <a:solidFill>
                  <a:srgbClr val="FFFFFF"/>
                </a:solidFill>
                <a:latin typeface="Calibri"/>
              </a:rPr>
              <a:t>, S. Whitesides</a:t>
            </a:r>
            <a:r>
              <a:rPr lang="en-US" sz="2400" b="0" strike="noStrike" spc="-1" baseline="33000">
                <a:solidFill>
                  <a:srgbClr val="FFFFFF"/>
                </a:solidFill>
                <a:latin typeface="Calibri"/>
              </a:rPr>
              <a:t>3</a:t>
            </a:r>
            <a:r>
              <a:rPr lang="en-US" sz="2400" b="0" strike="noStrike" spc="-1">
                <a:solidFill>
                  <a:srgbClr val="FFFFFF"/>
                </a:solidFill>
                <a:latin typeface="Calibri"/>
              </a:rPr>
              <a:t>, S. Lefebvre</a:t>
            </a:r>
            <a:r>
              <a:rPr lang="en-US" sz="2400" b="0" strike="noStrike" spc="-1" baseline="33000">
                <a:solidFill>
                  <a:srgbClr val="FFFFFF"/>
                </a:solidFill>
                <a:latin typeface="Calibri"/>
              </a:rPr>
              <a:t>1</a:t>
            </a:r>
            <a:endParaRPr lang="fr-FR" sz="2400" b="0" strike="noStrike" spc="-1">
              <a:latin typeface="Arial"/>
            </a:endParaRPr>
          </a:p>
          <a:p>
            <a:pPr algn="ctr">
              <a:lnSpc>
                <a:spcPct val="90000"/>
              </a:lnSpc>
              <a:spcBef>
                <a:spcPts val="1001"/>
              </a:spcBef>
              <a:buNone/>
              <a:tabLst>
                <a:tab pos="0" algn="l"/>
              </a:tabLst>
            </a:pPr>
            <a:r>
              <a:rPr lang="en-US" sz="2400" b="0" strike="noStrike" spc="-1" baseline="33000">
                <a:solidFill>
                  <a:srgbClr val="FFFFFF"/>
                </a:solidFill>
                <a:latin typeface="Calibri"/>
              </a:rPr>
              <a:t>1</a:t>
            </a:r>
            <a:r>
              <a:rPr lang="en-US" sz="2400" b="0" strike="noStrike" spc="-1">
                <a:solidFill>
                  <a:srgbClr val="FFFFFF"/>
                </a:solidFill>
                <a:latin typeface="Calibri"/>
              </a:rPr>
              <a:t>Université de Lorraine, CNRS, Inria, LORIA</a:t>
            </a:r>
            <a:endParaRPr lang="fr-FR" sz="2400" b="0" strike="noStrike" spc="-1">
              <a:latin typeface="Arial"/>
            </a:endParaRPr>
          </a:p>
          <a:p>
            <a:pPr algn="ctr">
              <a:lnSpc>
                <a:spcPct val="90000"/>
              </a:lnSpc>
              <a:spcBef>
                <a:spcPts val="1001"/>
              </a:spcBef>
              <a:buNone/>
              <a:tabLst>
                <a:tab pos="0" algn="l"/>
              </a:tabLst>
            </a:pPr>
            <a:r>
              <a:rPr lang="en-US" sz="2400" b="0" strike="noStrike" spc="-1" baseline="33000">
                <a:solidFill>
                  <a:srgbClr val="FFFFFF"/>
                </a:solidFill>
                <a:latin typeface="Calibri"/>
              </a:rPr>
              <a:t>2</a:t>
            </a:r>
            <a:r>
              <a:rPr lang="en-US" sz="2400" b="0" strike="noStrike" spc="-1">
                <a:solidFill>
                  <a:srgbClr val="FFFFFF"/>
                </a:solidFill>
                <a:latin typeface="Calibri"/>
              </a:rPr>
              <a:t>Ryerson University</a:t>
            </a:r>
            <a:endParaRPr lang="fr-FR" sz="2400" b="0" strike="noStrike" spc="-1">
              <a:latin typeface="Arial"/>
            </a:endParaRPr>
          </a:p>
          <a:p>
            <a:pPr algn="ctr">
              <a:lnSpc>
                <a:spcPct val="90000"/>
              </a:lnSpc>
              <a:spcBef>
                <a:spcPts val="1001"/>
              </a:spcBef>
              <a:buNone/>
              <a:tabLst>
                <a:tab pos="0" algn="l"/>
              </a:tabLst>
            </a:pPr>
            <a:r>
              <a:rPr lang="en-US" sz="2400" b="0" strike="noStrike" spc="-1" baseline="33000">
                <a:solidFill>
                  <a:srgbClr val="FFFFFF"/>
                </a:solidFill>
                <a:latin typeface="Calibri"/>
              </a:rPr>
              <a:t>3</a:t>
            </a:r>
            <a:r>
              <a:rPr lang="en-US" sz="2400" b="0" strike="noStrike" spc="-1">
                <a:solidFill>
                  <a:srgbClr val="FFFFFF"/>
                </a:solidFill>
                <a:latin typeface="Calibri"/>
              </a:rPr>
              <a:t>University of Victoria</a:t>
            </a:r>
            <a:endParaRPr lang="fr-FR" sz="2400" b="0" strike="noStrike" spc="-1">
              <a:latin typeface="Arial"/>
            </a:endParaRPr>
          </a:p>
          <a:p>
            <a:pPr algn="ctr">
              <a:lnSpc>
                <a:spcPct val="90000"/>
              </a:lnSpc>
              <a:spcBef>
                <a:spcPts val="1001"/>
              </a:spcBef>
              <a:buNone/>
              <a:tabLst>
                <a:tab pos="0" algn="l"/>
              </a:tabLst>
            </a:pPr>
            <a:r>
              <a:rPr lang="en-US" sz="2400" b="0" strike="noStrike" spc="-1" baseline="33000">
                <a:solidFill>
                  <a:srgbClr val="FFFFFF"/>
                </a:solidFill>
                <a:latin typeface="Calibri"/>
              </a:rPr>
              <a:t>†</a:t>
            </a:r>
            <a:r>
              <a:rPr lang="en-US" sz="2400" b="0" strike="noStrike" spc="-1">
                <a:solidFill>
                  <a:srgbClr val="FFFFFF"/>
                </a:solidFill>
                <a:latin typeface="Calibri"/>
              </a:rPr>
              <a:t>Joint first authors</a:t>
            </a:r>
            <a:endParaRPr lang="fr-FR" sz="2400" b="0" strike="noStrike" spc="-1">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Image 331"/>
          <p:cNvPicPr/>
          <p:nvPr/>
        </p:nvPicPr>
        <p:blipFill>
          <a:blip r:embed="rId3"/>
          <a:stretch/>
        </p:blipFill>
        <p:spPr>
          <a:xfrm>
            <a:off x="6840000" y="2700000"/>
            <a:ext cx="2054880" cy="3258360"/>
          </a:xfrm>
          <a:prstGeom prst="rect">
            <a:avLst/>
          </a:prstGeom>
          <a:ln w="0">
            <a:noFill/>
          </a:ln>
        </p:spPr>
      </p:pic>
      <p:sp>
        <p:nvSpPr>
          <p:cNvPr id="333" name="PlaceHolder 1"/>
          <p:cNvSpPr>
            <a:spLocks noGrp="1"/>
          </p:cNvSpPr>
          <p:nvPr>
            <p:ph type="title"/>
          </p:nvPr>
        </p:nvSpPr>
        <p:spPr>
          <a:xfrm>
            <a:off x="1748880" y="365040"/>
            <a:ext cx="9599400" cy="769320"/>
          </a:xfrm>
          <a:prstGeom prst="rect">
            <a:avLst/>
          </a:prstGeom>
          <a:noFill/>
          <a:ln w="0">
            <a:noFill/>
          </a:ln>
        </p:spPr>
        <p:txBody>
          <a:bodyPr lIns="90000" tIns="45000" rIns="90000" bIns="45000" anchor="ctr">
            <a:noAutofit/>
          </a:bodyPr>
          <a:lstStyle/>
          <a:p>
            <a:pPr>
              <a:lnSpc>
                <a:spcPct val="90000"/>
              </a:lnSpc>
              <a:buNone/>
            </a:pPr>
            <a:r>
              <a:rPr lang="en-US" sz="4400" b="0" strike="noStrike" spc="-1">
                <a:solidFill>
                  <a:srgbClr val="F82249"/>
                </a:solidFill>
                <a:latin typeface="Calibri Light"/>
              </a:rPr>
              <a:t>Overview</a:t>
            </a:r>
            <a:endParaRPr lang="fr-FR" sz="4400" b="0" strike="noStrike" spc="-1">
              <a:latin typeface="Arial"/>
            </a:endParaRPr>
          </a:p>
        </p:txBody>
      </p:sp>
      <p:sp>
        <p:nvSpPr>
          <p:cNvPr id="334" name="Rectangle 333"/>
          <p:cNvSpPr/>
          <p:nvPr/>
        </p:nvSpPr>
        <p:spPr>
          <a:xfrm>
            <a:off x="11700000" y="6431040"/>
            <a:ext cx="48960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fld id="{944B2B16-23B2-4D6F-ADA0-A614FE058DFA}" type="slidenum">
              <a:rPr lang="en-US" sz="2400" b="0" strike="noStrike" spc="-1">
                <a:solidFill>
                  <a:srgbClr val="000000"/>
                </a:solidFill>
                <a:latin typeface="Times New Roman"/>
                <a:ea typeface="DejaVu Sans"/>
              </a:rPr>
              <a:t>10</a:t>
            </a:fld>
            <a:endParaRPr lang="fr-FR" sz="2400" b="0" strike="noStrike" spc="-1">
              <a:latin typeface="Arial"/>
            </a:endParaRPr>
          </a:p>
        </p:txBody>
      </p:sp>
      <p:sp>
        <p:nvSpPr>
          <p:cNvPr id="335" name="Rectangle 334"/>
          <p:cNvSpPr/>
          <p:nvPr/>
        </p:nvSpPr>
        <p:spPr>
          <a:xfrm>
            <a:off x="3960000" y="1909800"/>
            <a:ext cx="3960000" cy="42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400" b="0" strike="noStrike" spc="-1">
                <a:solidFill>
                  <a:srgbClr val="000000"/>
                </a:solidFill>
                <a:latin typeface="Arial"/>
                <a:ea typeface="DejaVu Sans"/>
              </a:rPr>
              <a:t>Combinatorial Stage</a:t>
            </a:r>
            <a:endParaRPr lang="fr-FR" sz="2400" b="0" strike="noStrike" spc="-1">
              <a:latin typeface="Arial"/>
            </a:endParaRPr>
          </a:p>
        </p:txBody>
      </p:sp>
      <p:sp>
        <p:nvSpPr>
          <p:cNvPr id="336" name="Rectangle 335"/>
          <p:cNvSpPr/>
          <p:nvPr/>
        </p:nvSpPr>
        <p:spPr>
          <a:xfrm>
            <a:off x="8460000" y="1909800"/>
            <a:ext cx="3600000" cy="42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400" b="0" strike="noStrike" spc="-1">
                <a:solidFill>
                  <a:srgbClr val="000000"/>
                </a:solidFill>
                <a:latin typeface="Arial"/>
                <a:ea typeface="DejaVu Sans"/>
              </a:rPr>
              <a:t>Geometric Stage</a:t>
            </a:r>
            <a:endParaRPr lang="fr-FR" sz="2400" b="0" strike="noStrike" spc="-1">
              <a:latin typeface="Arial"/>
            </a:endParaRPr>
          </a:p>
        </p:txBody>
      </p:sp>
      <p:pic>
        <p:nvPicPr>
          <p:cNvPr id="337" name="Image 336"/>
          <p:cNvPicPr/>
          <p:nvPr/>
        </p:nvPicPr>
        <p:blipFill>
          <a:blip r:embed="rId4"/>
          <a:stretch/>
        </p:blipFill>
        <p:spPr>
          <a:xfrm>
            <a:off x="4738320" y="2700000"/>
            <a:ext cx="2042640" cy="3238560"/>
          </a:xfrm>
          <a:prstGeom prst="rect">
            <a:avLst/>
          </a:prstGeom>
          <a:ln w="0">
            <a:noFill/>
          </a:ln>
        </p:spPr>
      </p:pic>
      <p:sp>
        <p:nvSpPr>
          <p:cNvPr id="338" name="Rectangle 337"/>
          <p:cNvSpPr/>
          <p:nvPr/>
        </p:nvSpPr>
        <p:spPr>
          <a:xfrm>
            <a:off x="3240000" y="3424680"/>
            <a:ext cx="5220000" cy="71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200" b="0" strike="noStrike" spc="-1">
                <a:solidFill>
                  <a:srgbClr val="000000"/>
                </a:solidFill>
                <a:latin typeface="Arial"/>
                <a:ea typeface="DejaVu Sans"/>
              </a:rPr>
              <a:t>Get a cycle covering the surface</a:t>
            </a:r>
            <a:endParaRPr lang="fr-FR" sz="2200" b="0" strike="noStrike" spc="-1">
              <a:latin typeface="Arial"/>
            </a:endParaRPr>
          </a:p>
          <a:p>
            <a:pPr algn="ctr">
              <a:lnSpc>
                <a:spcPct val="100000"/>
              </a:lnSpc>
              <a:buNone/>
            </a:pPr>
            <a:r>
              <a:rPr lang="en-US" sz="2200" b="0" strike="noStrike" spc="-1">
                <a:solidFill>
                  <a:srgbClr val="000000"/>
                </a:solidFill>
                <a:latin typeface="Arial"/>
                <a:ea typeface="DejaVu Sans"/>
              </a:rPr>
              <a:t>very quickly</a:t>
            </a:r>
            <a:endParaRPr lang="fr-FR" sz="2200" b="0" strike="noStrike" spc="-1">
              <a:latin typeface="Arial"/>
            </a:endParaRPr>
          </a:p>
        </p:txBody>
      </p:sp>
      <p:sp>
        <p:nvSpPr>
          <p:cNvPr id="339" name="Rectangle 338"/>
          <p:cNvSpPr/>
          <p:nvPr/>
        </p:nvSpPr>
        <p:spPr>
          <a:xfrm>
            <a:off x="8460000" y="3424680"/>
            <a:ext cx="3732120" cy="713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200" b="0" strike="noStrike" spc="-1">
                <a:solidFill>
                  <a:srgbClr val="000000"/>
                </a:solidFill>
                <a:latin typeface="Arial"/>
                <a:ea typeface="DejaVu Sans"/>
              </a:rPr>
              <a:t>Optimize the geometry</a:t>
            </a:r>
            <a:endParaRPr lang="fr-FR" sz="2200" b="0" strike="noStrike" spc="-1">
              <a:latin typeface="Arial"/>
            </a:endParaRPr>
          </a:p>
          <a:p>
            <a:pPr algn="ctr">
              <a:lnSpc>
                <a:spcPct val="100000"/>
              </a:lnSpc>
              <a:buNone/>
            </a:pPr>
            <a:r>
              <a:rPr lang="en-US" sz="2200" b="0" strike="noStrike" spc="-1">
                <a:solidFill>
                  <a:srgbClr val="000000"/>
                </a:solidFill>
                <a:latin typeface="Arial"/>
                <a:ea typeface="DejaVu Sans"/>
              </a:rPr>
              <a:t>(e.g. smoothing)</a:t>
            </a:r>
            <a:endParaRPr lang="fr-FR" sz="2200" b="0" strike="noStrike" spc="-1">
              <a:latin typeface="Arial"/>
            </a:endParaRPr>
          </a:p>
        </p:txBody>
      </p:sp>
      <p:pic>
        <p:nvPicPr>
          <p:cNvPr id="340" name="Image 339"/>
          <p:cNvPicPr/>
          <p:nvPr/>
        </p:nvPicPr>
        <p:blipFill>
          <a:blip r:embed="rId5"/>
          <a:stretch/>
        </p:blipFill>
        <p:spPr>
          <a:xfrm rot="16200000">
            <a:off x="-227880" y="3290760"/>
            <a:ext cx="3157560" cy="1978560"/>
          </a:xfrm>
          <a:prstGeom prst="rect">
            <a:avLst/>
          </a:prstGeom>
          <a:ln w="0">
            <a:noFill/>
          </a:ln>
        </p:spPr>
      </p:pic>
      <p:pic>
        <p:nvPicPr>
          <p:cNvPr id="341" name="Image 340"/>
          <p:cNvPicPr/>
          <p:nvPr/>
        </p:nvPicPr>
        <p:blipFill>
          <a:blip r:embed="rId6"/>
          <a:stretch/>
        </p:blipFill>
        <p:spPr>
          <a:xfrm>
            <a:off x="9259200" y="2700000"/>
            <a:ext cx="2079360" cy="3297240"/>
          </a:xfrm>
          <a:prstGeom prst="rect">
            <a:avLst/>
          </a:prstGeom>
          <a:ln w="0">
            <a:noFill/>
          </a:ln>
        </p:spPr>
      </p:pic>
      <p:pic>
        <p:nvPicPr>
          <p:cNvPr id="342" name="Image 341"/>
          <p:cNvPicPr/>
          <p:nvPr/>
        </p:nvPicPr>
        <p:blipFill>
          <a:blip r:embed="rId6"/>
          <a:stretch/>
        </p:blipFill>
        <p:spPr>
          <a:xfrm>
            <a:off x="11226600" y="5040000"/>
            <a:ext cx="909360" cy="1442880"/>
          </a:xfrm>
          <a:prstGeom prst="rect">
            <a:avLst/>
          </a:prstGeom>
          <a:ln w="0">
            <a:noFill/>
          </a:ln>
        </p:spPr>
      </p:pic>
      <p:pic>
        <p:nvPicPr>
          <p:cNvPr id="343" name="Image 342"/>
          <p:cNvPicPr/>
          <p:nvPr/>
        </p:nvPicPr>
        <p:blipFill>
          <a:blip r:embed="rId7"/>
          <a:stretch/>
        </p:blipFill>
        <p:spPr>
          <a:xfrm>
            <a:off x="2597760" y="2700000"/>
            <a:ext cx="2042280" cy="3238560"/>
          </a:xfrm>
          <a:prstGeom prst="rect">
            <a:avLst/>
          </a:prstGeom>
          <a:ln w="0">
            <a:noFill/>
          </a:ln>
        </p:spPr>
      </p:pic>
      <p:sp>
        <p:nvSpPr>
          <p:cNvPr id="344" name="Rectangle 343"/>
          <p:cNvSpPr/>
          <p:nvPr/>
        </p:nvSpPr>
        <p:spPr>
          <a:xfrm>
            <a:off x="2340000" y="5953680"/>
            <a:ext cx="2520000" cy="34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Graph Covering</a:t>
            </a:r>
            <a:endParaRPr lang="fr-FR" sz="1800" b="0" strike="noStrike" spc="-1">
              <a:latin typeface="Arial"/>
            </a:endParaRPr>
          </a:p>
        </p:txBody>
      </p:sp>
      <p:sp>
        <p:nvSpPr>
          <p:cNvPr id="345" name="Rectangle 344"/>
          <p:cNvSpPr/>
          <p:nvPr/>
        </p:nvSpPr>
        <p:spPr>
          <a:xfrm>
            <a:off x="4680000" y="5953680"/>
            <a:ext cx="2160000" cy="60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Refinement</a:t>
            </a:r>
            <a:endParaRPr lang="fr-FR" sz="1800" b="0" strike="noStrike" spc="-1">
              <a:latin typeface="Arial"/>
            </a:endParaRPr>
          </a:p>
          <a:p>
            <a:pPr algn="ctr">
              <a:lnSpc>
                <a:spcPct val="100000"/>
              </a:lnSpc>
              <a:buNone/>
            </a:pPr>
            <a:r>
              <a:rPr lang="en-US" sz="1800" b="0" strike="noStrike" spc="-1">
                <a:solidFill>
                  <a:srgbClr val="000000"/>
                </a:solidFill>
                <a:latin typeface="Arial"/>
                <a:ea typeface="DejaVu Sans"/>
              </a:rPr>
              <a:t>+ initial H. cycle</a:t>
            </a:r>
            <a:endParaRPr lang="fr-FR" sz="1800" b="0" strike="noStrike" spc="-1">
              <a:latin typeface="Arial"/>
            </a:endParaRPr>
          </a:p>
        </p:txBody>
      </p:sp>
      <p:sp>
        <p:nvSpPr>
          <p:cNvPr id="346" name="Rectangle 345"/>
          <p:cNvSpPr/>
          <p:nvPr/>
        </p:nvSpPr>
        <p:spPr>
          <a:xfrm>
            <a:off x="7020000" y="5940000"/>
            <a:ext cx="1800000" cy="60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Stochastic</a:t>
            </a:r>
            <a:endParaRPr lang="fr-FR" sz="1800" b="0" strike="noStrike" spc="-1">
              <a:latin typeface="Arial"/>
            </a:endParaRPr>
          </a:p>
          <a:p>
            <a:pPr algn="ctr">
              <a:lnSpc>
                <a:spcPct val="100000"/>
              </a:lnSpc>
              <a:buNone/>
            </a:pPr>
            <a:r>
              <a:rPr lang="en-US" sz="1800" b="0" strike="noStrike" spc="-1">
                <a:solidFill>
                  <a:srgbClr val="000000"/>
                </a:solidFill>
                <a:latin typeface="Arial"/>
                <a:ea typeface="DejaVu Sans"/>
              </a:rPr>
              <a:t>Optimization</a:t>
            </a:r>
            <a:endParaRPr lang="fr-FR" sz="1800" b="0" strike="noStrike" spc="-1">
              <a:latin typeface="Arial"/>
            </a:endParaRPr>
          </a:p>
        </p:txBody>
      </p:sp>
      <p:sp>
        <p:nvSpPr>
          <p:cNvPr id="347" name="Rectangle 346"/>
          <p:cNvSpPr/>
          <p:nvPr/>
        </p:nvSpPr>
        <p:spPr>
          <a:xfrm>
            <a:off x="9360000" y="5940000"/>
            <a:ext cx="1800000" cy="600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Geometry</a:t>
            </a:r>
            <a:endParaRPr lang="fr-FR" sz="1800" b="0" strike="noStrike" spc="-1">
              <a:latin typeface="Arial"/>
            </a:endParaRPr>
          </a:p>
          <a:p>
            <a:pPr algn="ctr">
              <a:lnSpc>
                <a:spcPct val="100000"/>
              </a:lnSpc>
              <a:buNone/>
            </a:pPr>
            <a:r>
              <a:rPr lang="en-US" sz="1800" b="0" strike="noStrike" spc="-1">
                <a:solidFill>
                  <a:srgbClr val="000000"/>
                </a:solidFill>
                <a:latin typeface="Arial"/>
                <a:ea typeface="DejaVu Sans"/>
              </a:rPr>
              <a:t>Optimization</a:t>
            </a:r>
            <a:endParaRPr lang="fr-FR" sz="1800" b="0" strike="noStrike" spc="-1">
              <a:latin typeface="Arial"/>
            </a:endParaRPr>
          </a:p>
        </p:txBody>
      </p:sp>
      <p:sp>
        <p:nvSpPr>
          <p:cNvPr id="348" name="Connecteur droit 347"/>
          <p:cNvSpPr/>
          <p:nvPr/>
        </p:nvSpPr>
        <p:spPr>
          <a:xfrm>
            <a:off x="749880" y="2756160"/>
            <a:ext cx="314280" cy="364680"/>
          </a:xfrm>
          <a:prstGeom prst="line">
            <a:avLst/>
          </a:prstGeom>
          <a:ln w="19080">
            <a:solidFill>
              <a:srgbClr val="4E0063"/>
            </a:solidFill>
            <a:round/>
          </a:ln>
        </p:spPr>
        <p:style>
          <a:lnRef idx="0">
            <a:scrgbClr r="0" g="0" b="0"/>
          </a:lnRef>
          <a:fillRef idx="0">
            <a:scrgbClr r="0" g="0" b="0"/>
          </a:fillRef>
          <a:effectRef idx="0">
            <a:scrgbClr r="0" g="0" b="0"/>
          </a:effectRef>
          <a:fontRef idx="minor"/>
        </p:style>
      </p:sp>
      <p:sp>
        <p:nvSpPr>
          <p:cNvPr id="349" name="Rectangle 348"/>
          <p:cNvSpPr/>
          <p:nvPr/>
        </p:nvSpPr>
        <p:spPr>
          <a:xfrm>
            <a:off x="720000" y="1909800"/>
            <a:ext cx="1260000" cy="42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400" b="0" strike="noStrike" spc="-1">
                <a:solidFill>
                  <a:srgbClr val="000000"/>
                </a:solidFill>
                <a:latin typeface="Arial"/>
                <a:ea typeface="DejaVu Sans"/>
              </a:rPr>
              <a:t>Input</a:t>
            </a:r>
            <a:endParaRPr lang="fr-FR" sz="2400" b="0" strike="noStrike" spc="-1">
              <a:latin typeface="Arial"/>
            </a:endParaRPr>
          </a:p>
        </p:txBody>
      </p:sp>
      <p:sp>
        <p:nvSpPr>
          <p:cNvPr id="350" name="Rectangle 349"/>
          <p:cNvSpPr/>
          <p:nvPr/>
        </p:nvSpPr>
        <p:spPr>
          <a:xfrm>
            <a:off x="-7200" y="2356560"/>
            <a:ext cx="2167200" cy="34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800" b="0" strike="noStrike" spc="-1">
                <a:solidFill>
                  <a:srgbClr val="000000"/>
                </a:solidFill>
                <a:latin typeface="Arial"/>
                <a:ea typeface="DejaVu Sans"/>
              </a:rPr>
              <a:t>Contour aligned</a:t>
            </a:r>
            <a:endParaRPr lang="fr-FR" sz="1800" b="0" strike="noStrike" spc="-1">
              <a:latin typeface="Arial"/>
            </a:endParaRPr>
          </a:p>
        </p:txBody>
      </p:sp>
      <p:sp>
        <p:nvSpPr>
          <p:cNvPr id="351" name="Rectangle 350"/>
          <p:cNvSpPr/>
          <p:nvPr/>
        </p:nvSpPr>
        <p:spPr>
          <a:xfrm>
            <a:off x="540000" y="4140000"/>
            <a:ext cx="1620000" cy="34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Anisotropy</a:t>
            </a:r>
            <a:endParaRPr lang="fr-FR"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0"/>
                                  </p:stCondLst>
                                  <p:childTnLst>
                                    <p:set>
                                      <p:cBhvr>
                                        <p:cTn id="6" fill="hold">
                                          <p:stCondLst>
                                            <p:cond delay="0"/>
                                          </p:stCondLst>
                                        </p:cTn>
                                        <p:tgtEl>
                                          <p:spTgt spid="342"/>
                                        </p:tgtEl>
                                        <p:attrNameLst>
                                          <p:attrName>style.visibility</p:attrName>
                                        </p:attrNameLst>
                                      </p:cBhvr>
                                      <p:to>
                                        <p:strVal val="visible"/>
                                      </p:to>
                                    </p:set>
                                    <p:animEffect transition="in" filter="fade">
                                      <p:cBhvr additive="repl">
                                        <p:cTn id="7" dur="1000"/>
                                        <p:tgtEl>
                                          <p:spTgt spid="3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338">
                                            <p:txEl>
                                              <p:pRg st="0" end="0"/>
                                            </p:txEl>
                                          </p:spTgt>
                                        </p:tgtEl>
                                        <p:attrNameLst>
                                          <p:attrName>style.visibility</p:attrName>
                                        </p:attrNameLst>
                                      </p:cBhvr>
                                      <p:to>
                                        <p:strVal val="visible"/>
                                      </p:to>
                                    </p:set>
                                  </p:childTnLst>
                                </p:cTn>
                              </p:par>
                              <p:par>
                                <p:cTn id="12" presetID="1" presetClass="entr" fill="hold" nodeType="withEffect">
                                  <p:stCondLst>
                                    <p:cond delay="0"/>
                                  </p:stCondLst>
                                  <p:childTnLst>
                                    <p:set>
                                      <p:cBhvr>
                                        <p:cTn id="13" dur="1" fill="hold">
                                          <p:stCondLst>
                                            <p:cond delay="0"/>
                                          </p:stCondLst>
                                        </p:cTn>
                                        <p:tgtEl>
                                          <p:spTgt spid="338">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fill="hold" nodeType="clickEffect">
                                  <p:stCondLst>
                                    <p:cond delay="0"/>
                                  </p:stCondLst>
                                  <p:childTnLst>
                                    <p:set>
                                      <p:cBhvr>
                                        <p:cTn id="17" dur="1" fill="hold">
                                          <p:stCondLst>
                                            <p:cond delay="0"/>
                                          </p:stCondLst>
                                        </p:cTn>
                                        <p:tgtEl>
                                          <p:spTgt spid="339">
                                            <p:txEl>
                                              <p:pRg st="0" end="0"/>
                                            </p:txEl>
                                          </p:spTgt>
                                        </p:tgtEl>
                                        <p:attrNameLst>
                                          <p:attrName>style.visibility</p:attrName>
                                        </p:attrNameLst>
                                      </p:cBhvr>
                                      <p:to>
                                        <p:strVal val="visible"/>
                                      </p:to>
                                    </p:set>
                                  </p:childTnLst>
                                </p:cTn>
                              </p:par>
                              <p:par>
                                <p:cTn id="18" presetID="1" presetClass="entr" fill="hold" nodeType="withEffect">
                                  <p:stCondLst>
                                    <p:cond delay="0"/>
                                  </p:stCondLst>
                                  <p:childTnLst>
                                    <p:set>
                                      <p:cBhvr>
                                        <p:cTn id="19" dur="1" fill="hold">
                                          <p:stCondLst>
                                            <p:cond delay="0"/>
                                          </p:stCondLst>
                                        </p:cTn>
                                        <p:tgtEl>
                                          <p:spTgt spid="339">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fill="hold" nodeType="clickEffect">
                                  <p:stCondLst>
                                    <p:cond delay="0"/>
                                  </p:stCondLst>
                                  <p:childTnLst>
                                    <p:set>
                                      <p:cBhvr>
                                        <p:cTn id="23" dur="1" fill="hold">
                                          <p:stCondLst>
                                            <p:cond delay="0"/>
                                          </p:stCondLst>
                                        </p:cTn>
                                        <p:tgtEl>
                                          <p:spTgt spid="338">
                                            <p:txEl>
                                              <p:pRg st="0" end="0"/>
                                            </p:txEl>
                                          </p:spTgt>
                                        </p:tgtEl>
                                        <p:attrNameLst>
                                          <p:attrName>style.visibility</p:attrName>
                                        </p:attrNameLst>
                                      </p:cBhvr>
                                      <p:to>
                                        <p:strVal val="hidden"/>
                                      </p:to>
                                    </p:set>
                                  </p:childTnLst>
                                </p:cTn>
                              </p:par>
                              <p:par>
                                <p:cTn id="24" presetID="1" presetClass="exit" fill="hold" nodeType="withEffect">
                                  <p:stCondLst>
                                    <p:cond delay="0"/>
                                  </p:stCondLst>
                                  <p:childTnLst>
                                    <p:set>
                                      <p:cBhvr>
                                        <p:cTn id="25" dur="1" fill="hold">
                                          <p:stCondLst>
                                            <p:cond delay="0"/>
                                          </p:stCondLst>
                                        </p:cTn>
                                        <p:tgtEl>
                                          <p:spTgt spid="338">
                                            <p:txEl>
                                              <p:pRg st="1" end="1"/>
                                            </p:txEl>
                                          </p:spTgt>
                                        </p:tgtEl>
                                        <p:attrNameLst>
                                          <p:attrName>style.visibility</p:attrName>
                                        </p:attrNameLst>
                                      </p:cBhvr>
                                      <p:to>
                                        <p:strVal val="hidden"/>
                                      </p:to>
                                    </p:set>
                                  </p:childTnLst>
                                </p:cTn>
                              </p:par>
                              <p:par>
                                <p:cTn id="26" presetID="1" presetClass="entr" fill="hold" nodeType="withEffect">
                                  <p:stCondLst>
                                    <p:cond delay="0"/>
                                  </p:stCondLst>
                                  <p:childTnLst>
                                    <p:set>
                                      <p:cBhvr>
                                        <p:cTn id="27" dur="1" fill="hold">
                                          <p:stCondLst>
                                            <p:cond delay="0"/>
                                          </p:stCondLst>
                                        </p:cTn>
                                        <p:tgtEl>
                                          <p:spTgt spid="343"/>
                                        </p:tgtEl>
                                        <p:attrNameLst>
                                          <p:attrName>style.visibility</p:attrName>
                                        </p:attrNameLst>
                                      </p:cBhvr>
                                      <p:to>
                                        <p:strVal val="visible"/>
                                      </p:to>
                                    </p:set>
                                  </p:childTnLst>
                                </p:cTn>
                              </p:par>
                              <p:par>
                                <p:cTn id="28" presetID="1" presetClass="entr" fill="hold" nodeType="withEffect">
                                  <p:stCondLst>
                                    <p:cond delay="0"/>
                                  </p:stCondLst>
                                  <p:childTnLst>
                                    <p:set>
                                      <p:cBhvr>
                                        <p:cTn id="29" dur="1" fill="hold">
                                          <p:stCondLst>
                                            <p:cond delay="0"/>
                                          </p:stCondLst>
                                        </p:cTn>
                                        <p:tgtEl>
                                          <p:spTgt spid="344">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fill="hold" nodeType="clickEffect">
                                  <p:stCondLst>
                                    <p:cond delay="0"/>
                                  </p:stCondLst>
                                  <p:childTnLst>
                                    <p:set>
                                      <p:cBhvr>
                                        <p:cTn id="33" dur="1" fill="hold">
                                          <p:stCondLst>
                                            <p:cond delay="0"/>
                                          </p:stCondLst>
                                        </p:cTn>
                                        <p:tgtEl>
                                          <p:spTgt spid="337"/>
                                        </p:tgtEl>
                                        <p:attrNameLst>
                                          <p:attrName>style.visibility</p:attrName>
                                        </p:attrNameLst>
                                      </p:cBhvr>
                                      <p:to>
                                        <p:strVal val="visible"/>
                                      </p:to>
                                    </p:set>
                                  </p:childTnLst>
                                </p:cTn>
                              </p:par>
                              <p:par>
                                <p:cTn id="34" presetID="1" presetClass="entr" fill="hold" nodeType="withEffect">
                                  <p:stCondLst>
                                    <p:cond delay="0"/>
                                  </p:stCondLst>
                                  <p:childTnLst>
                                    <p:set>
                                      <p:cBhvr>
                                        <p:cTn id="35" dur="1" fill="hold">
                                          <p:stCondLst>
                                            <p:cond delay="0"/>
                                          </p:stCondLst>
                                        </p:cTn>
                                        <p:tgtEl>
                                          <p:spTgt spid="345">
                                            <p:txEl>
                                              <p:pRg st="0" end="0"/>
                                            </p:txEl>
                                          </p:spTgt>
                                        </p:tgtEl>
                                        <p:attrNameLst>
                                          <p:attrName>style.visibility</p:attrName>
                                        </p:attrNameLst>
                                      </p:cBhvr>
                                      <p:to>
                                        <p:strVal val="visible"/>
                                      </p:to>
                                    </p:set>
                                  </p:childTnLst>
                                </p:cTn>
                              </p:par>
                              <p:par>
                                <p:cTn id="36" presetID="1" presetClass="entr" fill="hold" nodeType="withEffect">
                                  <p:stCondLst>
                                    <p:cond delay="0"/>
                                  </p:stCondLst>
                                  <p:childTnLst>
                                    <p:set>
                                      <p:cBhvr>
                                        <p:cTn id="37" dur="1" fill="hold">
                                          <p:stCondLst>
                                            <p:cond delay="0"/>
                                          </p:stCondLst>
                                        </p:cTn>
                                        <p:tgtEl>
                                          <p:spTgt spid="345">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fill="hold" nodeType="clickEffect">
                                  <p:stCondLst>
                                    <p:cond delay="0"/>
                                  </p:stCondLst>
                                  <p:childTnLst>
                                    <p:set>
                                      <p:cBhvr>
                                        <p:cTn id="41" dur="1" fill="hold">
                                          <p:stCondLst>
                                            <p:cond delay="0"/>
                                          </p:stCondLst>
                                        </p:cTn>
                                        <p:tgtEl>
                                          <p:spTgt spid="332"/>
                                        </p:tgtEl>
                                        <p:attrNameLst>
                                          <p:attrName>style.visibility</p:attrName>
                                        </p:attrNameLst>
                                      </p:cBhvr>
                                      <p:to>
                                        <p:strVal val="visible"/>
                                      </p:to>
                                    </p:set>
                                  </p:childTnLst>
                                </p:cTn>
                              </p:par>
                              <p:par>
                                <p:cTn id="42" presetID="1" presetClass="exit" fill="hold" nodeType="withEffect">
                                  <p:stCondLst>
                                    <p:cond delay="0"/>
                                  </p:stCondLst>
                                  <p:childTnLst>
                                    <p:set>
                                      <p:cBhvr>
                                        <p:cTn id="43" dur="1" fill="hold">
                                          <p:stCondLst>
                                            <p:cond delay="0"/>
                                          </p:stCondLst>
                                        </p:cTn>
                                        <p:tgtEl>
                                          <p:spTgt spid="339">
                                            <p:txEl>
                                              <p:pRg st="0" end="0"/>
                                            </p:txEl>
                                          </p:spTgt>
                                        </p:tgtEl>
                                        <p:attrNameLst>
                                          <p:attrName>style.visibility</p:attrName>
                                        </p:attrNameLst>
                                      </p:cBhvr>
                                      <p:to>
                                        <p:strVal val="hidden"/>
                                      </p:to>
                                    </p:set>
                                  </p:childTnLst>
                                </p:cTn>
                              </p:par>
                              <p:par>
                                <p:cTn id="44" presetID="1" presetClass="exit" fill="hold" nodeType="withEffect">
                                  <p:stCondLst>
                                    <p:cond delay="0"/>
                                  </p:stCondLst>
                                  <p:childTnLst>
                                    <p:set>
                                      <p:cBhvr>
                                        <p:cTn id="45" dur="1" fill="hold">
                                          <p:stCondLst>
                                            <p:cond delay="0"/>
                                          </p:stCondLst>
                                        </p:cTn>
                                        <p:tgtEl>
                                          <p:spTgt spid="339">
                                            <p:txEl>
                                              <p:pRg st="1" end="1"/>
                                            </p:txEl>
                                          </p:spTgt>
                                        </p:tgtEl>
                                        <p:attrNameLst>
                                          <p:attrName>style.visibility</p:attrName>
                                        </p:attrNameLst>
                                      </p:cBhvr>
                                      <p:to>
                                        <p:strVal val="hidden"/>
                                      </p:to>
                                    </p:set>
                                  </p:childTnLst>
                                </p:cTn>
                              </p:par>
                              <p:par>
                                <p:cTn id="46" presetID="1" presetClass="entr" fill="hold" nodeType="withEffect">
                                  <p:stCondLst>
                                    <p:cond delay="0"/>
                                  </p:stCondLst>
                                  <p:childTnLst>
                                    <p:set>
                                      <p:cBhvr>
                                        <p:cTn id="47" dur="1" fill="hold">
                                          <p:stCondLst>
                                            <p:cond delay="0"/>
                                          </p:stCondLst>
                                        </p:cTn>
                                        <p:tgtEl>
                                          <p:spTgt spid="346">
                                            <p:txEl>
                                              <p:pRg st="0" end="0"/>
                                            </p:txEl>
                                          </p:spTgt>
                                        </p:tgtEl>
                                        <p:attrNameLst>
                                          <p:attrName>style.visibility</p:attrName>
                                        </p:attrNameLst>
                                      </p:cBhvr>
                                      <p:to>
                                        <p:strVal val="visible"/>
                                      </p:to>
                                    </p:set>
                                  </p:childTnLst>
                                </p:cTn>
                              </p:par>
                              <p:par>
                                <p:cTn id="48" presetID="1" presetClass="entr" fill="hold" nodeType="withEffect">
                                  <p:stCondLst>
                                    <p:cond delay="0"/>
                                  </p:stCondLst>
                                  <p:childTnLst>
                                    <p:set>
                                      <p:cBhvr>
                                        <p:cTn id="49" dur="1" fill="hold">
                                          <p:stCondLst>
                                            <p:cond delay="0"/>
                                          </p:stCondLst>
                                        </p:cTn>
                                        <p:tgtEl>
                                          <p:spTgt spid="346">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fill="hold" nodeType="clickEffect">
                                  <p:stCondLst>
                                    <p:cond delay="0"/>
                                  </p:stCondLst>
                                  <p:childTnLst>
                                    <p:set>
                                      <p:cBhvr>
                                        <p:cTn id="53" fill="hold">
                                          <p:stCondLst>
                                            <p:cond delay="0"/>
                                          </p:stCondLst>
                                        </p:cTn>
                                        <p:tgtEl>
                                          <p:spTgt spid="341"/>
                                        </p:tgtEl>
                                        <p:attrNameLst>
                                          <p:attrName>style.visibility</p:attrName>
                                        </p:attrNameLst>
                                      </p:cBhvr>
                                      <p:to>
                                        <p:strVal val="visible"/>
                                      </p:to>
                                    </p:set>
                                  </p:childTnLst>
                                </p:cTn>
                              </p:par>
                              <p:par>
                                <p:cTn id="54" presetID="1" presetClass="exit" fill="hold" nodeType="withEffect">
                                  <p:stCondLst>
                                    <p:cond delay="0"/>
                                  </p:stCondLst>
                                  <p:childTnLst>
                                    <p:set>
                                      <p:cBhvr>
                                        <p:cTn id="55" fill="hold">
                                          <p:stCondLst>
                                            <p:cond delay="0"/>
                                          </p:stCondLst>
                                        </p:cTn>
                                        <p:tgtEl>
                                          <p:spTgt spid="342"/>
                                        </p:tgtEl>
                                        <p:attrNameLst>
                                          <p:attrName>style.visibility</p:attrName>
                                        </p:attrNameLst>
                                      </p:cBhvr>
                                      <p:to>
                                        <p:strVal val="hidden"/>
                                      </p:to>
                                    </p:set>
                                  </p:childTnLst>
                                </p:cTn>
                              </p:par>
                              <p:par>
                                <p:cTn id="56" presetID="1" presetClass="entr" fill="hold" nodeType="withEffect">
                                  <p:stCondLst>
                                    <p:cond delay="0"/>
                                  </p:stCondLst>
                                  <p:childTnLst>
                                    <p:set>
                                      <p:cBhvr>
                                        <p:cTn id="57" dur="1" fill="hold">
                                          <p:stCondLst>
                                            <p:cond delay="0"/>
                                          </p:stCondLst>
                                        </p:cTn>
                                        <p:tgtEl>
                                          <p:spTgt spid="347">
                                            <p:txEl>
                                              <p:pRg st="0" end="0"/>
                                            </p:txEl>
                                          </p:spTgt>
                                        </p:tgtEl>
                                        <p:attrNameLst>
                                          <p:attrName>style.visibility</p:attrName>
                                        </p:attrNameLst>
                                      </p:cBhvr>
                                      <p:to>
                                        <p:strVal val="visible"/>
                                      </p:to>
                                    </p:set>
                                  </p:childTnLst>
                                </p:cTn>
                              </p:par>
                              <p:par>
                                <p:cTn id="58" presetID="1" presetClass="entr" fill="hold" nodeType="withEffect">
                                  <p:stCondLst>
                                    <p:cond delay="0"/>
                                  </p:stCondLst>
                                  <p:childTnLst>
                                    <p:set>
                                      <p:cBhvr>
                                        <p:cTn id="59" dur="1" fill="hold">
                                          <p:stCondLst>
                                            <p:cond delay="0"/>
                                          </p:stCondLst>
                                        </p:cTn>
                                        <p:tgtEl>
                                          <p:spTgt spid="3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PlaceHolder 10"/>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Graph Construction</a:t>
            </a:r>
            <a:endParaRPr lang="fr-FR" sz="4400" b="0" strike="noStrike" spc="-1">
              <a:latin typeface="Arial"/>
            </a:endParaRPr>
          </a:p>
        </p:txBody>
      </p:sp>
      <p:pic>
        <p:nvPicPr>
          <p:cNvPr id="353" name="Image 352"/>
          <p:cNvPicPr/>
          <p:nvPr/>
        </p:nvPicPr>
        <p:blipFill>
          <a:blip r:embed="rId3"/>
          <a:stretch/>
        </p:blipFill>
        <p:spPr>
          <a:xfrm>
            <a:off x="900000" y="2752920"/>
            <a:ext cx="2920680" cy="3056760"/>
          </a:xfrm>
          <a:prstGeom prst="rect">
            <a:avLst/>
          </a:prstGeom>
          <a:ln w="0">
            <a:noFill/>
          </a:ln>
        </p:spPr>
      </p:pic>
      <p:pic>
        <p:nvPicPr>
          <p:cNvPr id="354" name="Image 353"/>
          <p:cNvPicPr/>
          <p:nvPr/>
        </p:nvPicPr>
        <p:blipFill>
          <a:blip r:embed="rId4"/>
          <a:stretch/>
        </p:blipFill>
        <p:spPr>
          <a:xfrm>
            <a:off x="4662720" y="2729160"/>
            <a:ext cx="2920320" cy="3056760"/>
          </a:xfrm>
          <a:prstGeom prst="rect">
            <a:avLst/>
          </a:prstGeom>
          <a:ln w="0">
            <a:noFill/>
          </a:ln>
        </p:spPr>
      </p:pic>
      <p:pic>
        <p:nvPicPr>
          <p:cNvPr id="355" name="Image 354"/>
          <p:cNvPicPr/>
          <p:nvPr/>
        </p:nvPicPr>
        <p:blipFill>
          <a:blip r:embed="rId5"/>
          <a:stretch/>
        </p:blipFill>
        <p:spPr>
          <a:xfrm>
            <a:off x="8344800" y="2705400"/>
            <a:ext cx="2920680" cy="3056760"/>
          </a:xfrm>
          <a:prstGeom prst="rect">
            <a:avLst/>
          </a:prstGeom>
          <a:ln w="0">
            <a:noFill/>
          </a:ln>
        </p:spPr>
      </p:pic>
      <p:sp>
        <p:nvSpPr>
          <p:cNvPr id="356" name="Rectangle 355"/>
          <p:cNvSpPr/>
          <p:nvPr/>
        </p:nvSpPr>
        <p:spPr>
          <a:xfrm>
            <a:off x="1242720" y="5789160"/>
            <a:ext cx="1978560" cy="34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Triangular Tiling</a:t>
            </a:r>
            <a:endParaRPr lang="fr-FR" sz="1800" b="0" strike="noStrike" spc="-1">
              <a:latin typeface="Arial"/>
            </a:endParaRPr>
          </a:p>
        </p:txBody>
      </p:sp>
      <p:sp>
        <p:nvSpPr>
          <p:cNvPr id="357" name="Rectangle 356"/>
          <p:cNvSpPr/>
          <p:nvPr/>
        </p:nvSpPr>
        <p:spPr>
          <a:xfrm>
            <a:off x="3222720" y="2235960"/>
            <a:ext cx="2158560" cy="34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Voronoï Diagram</a:t>
            </a:r>
            <a:endParaRPr lang="fr-FR" sz="1800" b="0" strike="noStrike" spc="-1">
              <a:latin typeface="Arial"/>
            </a:endParaRPr>
          </a:p>
        </p:txBody>
      </p:sp>
      <p:sp>
        <p:nvSpPr>
          <p:cNvPr id="358" name="Rectangle 357"/>
          <p:cNvSpPr/>
          <p:nvPr/>
        </p:nvSpPr>
        <p:spPr>
          <a:xfrm>
            <a:off x="5760000" y="2268000"/>
            <a:ext cx="4498920" cy="34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Centroidal Voronoï Tessellation (CVT)</a:t>
            </a:r>
            <a:endParaRPr lang="fr-FR" sz="1800" b="0" strike="noStrike" spc="-1">
              <a:latin typeface="Arial"/>
            </a:endParaRPr>
          </a:p>
        </p:txBody>
      </p:sp>
      <p:sp>
        <p:nvSpPr>
          <p:cNvPr id="359" name="Rectangle 358"/>
          <p:cNvSpPr/>
          <p:nvPr/>
        </p:nvSpPr>
        <p:spPr>
          <a:xfrm>
            <a:off x="11700000" y="643068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F3E213D6-90D7-4C68-BC5A-44D047F5F771}" type="slidenum">
              <a:rPr lang="en-US" sz="2400" b="0" strike="noStrike" spc="-1">
                <a:solidFill>
                  <a:srgbClr val="000000"/>
                </a:solidFill>
                <a:latin typeface="Times New Roman"/>
                <a:ea typeface="DejaVu Sans"/>
              </a:rPr>
              <a:t>11</a:t>
            </a:fld>
            <a:endParaRPr lang="fr-FR" sz="2400" b="0" strike="noStrike" spc="-1">
              <a:latin typeface="Arial"/>
            </a:endParaRPr>
          </a:p>
        </p:txBody>
      </p:sp>
      <p:sp>
        <p:nvSpPr>
          <p:cNvPr id="360" name="Forme libre : forme 359"/>
          <p:cNvSpPr/>
          <p:nvPr/>
        </p:nvSpPr>
        <p:spPr>
          <a:xfrm>
            <a:off x="6102720" y="2693520"/>
            <a:ext cx="3778560" cy="81000"/>
          </a:xfrm>
          <a:custGeom>
            <a:avLst/>
            <a:gdLst/>
            <a:ahLst/>
            <a:cxnLst/>
            <a:rect l="l" t="t" r="r" b="b"/>
            <a:pathLst>
              <a:path w="10501" h="501">
                <a:moveTo>
                  <a:pt x="0" y="479"/>
                </a:moveTo>
                <a:cubicBezTo>
                  <a:pt x="5000" y="0"/>
                  <a:pt x="10500" y="500"/>
                  <a:pt x="10500" y="500"/>
                </a:cubicBezTo>
              </a:path>
            </a:pathLst>
          </a:custGeom>
          <a:noFill/>
          <a:ln w="38160">
            <a:solidFill>
              <a:srgbClr val="4E0063"/>
            </a:solidFill>
            <a:round/>
            <a:tailEnd type="triangle" w="med" len="med"/>
          </a:ln>
        </p:spPr>
        <p:style>
          <a:lnRef idx="0">
            <a:scrgbClr r="0" g="0" b="0"/>
          </a:lnRef>
          <a:fillRef idx="0">
            <a:scrgbClr r="0" g="0" b="0"/>
          </a:fillRef>
          <a:effectRef idx="0">
            <a:scrgbClr r="0" g="0" b="0"/>
          </a:effectRef>
          <a:fontRef idx="minor"/>
        </p:style>
      </p:sp>
      <p:pic>
        <p:nvPicPr>
          <p:cNvPr id="361" name="Image 360"/>
          <p:cNvPicPr/>
          <p:nvPr/>
        </p:nvPicPr>
        <p:blipFill>
          <a:blip r:embed="rId6"/>
          <a:stretch/>
        </p:blipFill>
        <p:spPr>
          <a:xfrm>
            <a:off x="900000" y="2751120"/>
            <a:ext cx="2922120" cy="3058560"/>
          </a:xfrm>
          <a:prstGeom prst="rect">
            <a:avLst/>
          </a:prstGeom>
          <a:ln w="0">
            <a:noFill/>
          </a:ln>
        </p:spPr>
      </p:pic>
      <p:sp>
        <p:nvSpPr>
          <p:cNvPr id="362" name="Forme libre : forme 361"/>
          <p:cNvSpPr/>
          <p:nvPr/>
        </p:nvSpPr>
        <p:spPr>
          <a:xfrm>
            <a:off x="2322720" y="2678040"/>
            <a:ext cx="3778560" cy="81000"/>
          </a:xfrm>
          <a:custGeom>
            <a:avLst/>
            <a:gdLst/>
            <a:ahLst/>
            <a:cxnLst/>
            <a:rect l="l" t="t" r="r" b="b"/>
            <a:pathLst>
              <a:path w="10501" h="501">
                <a:moveTo>
                  <a:pt x="0" y="479"/>
                </a:moveTo>
                <a:cubicBezTo>
                  <a:pt x="5000" y="0"/>
                  <a:pt x="10500" y="500"/>
                  <a:pt x="10500" y="500"/>
                </a:cubicBezTo>
              </a:path>
            </a:pathLst>
          </a:custGeom>
          <a:noFill/>
          <a:ln w="38160">
            <a:solidFill>
              <a:srgbClr val="4E0063"/>
            </a:solidFill>
            <a:round/>
            <a:tailEnd type="triangle" w="med" len="med"/>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363" name="ZoneTexte 362"/>
              <p:cNvSpPr txBox="1"/>
              <p:nvPr/>
            </p:nvSpPr>
            <p:spPr>
              <a:xfrm>
                <a:off x="8460057" y="5514974"/>
                <a:ext cx="2304360" cy="49212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𝑚𝑖𝑛</m:t>
                      </m:r>
                      <m:nary>
                        <m:naryPr>
                          <m:ctrlPr>
                            <a:rPr i="1">
                              <a:latin typeface="Cambria Math" panose="02040503050406030204" pitchFamily="18" charset="0"/>
                            </a:rPr>
                          </m:ctrlPr>
                        </m:naryPr>
                        <m:sub>
                          <m:r>
                            <a:rPr>
                              <a:latin typeface="Cambria Math" panose="02040503050406030204" pitchFamily="18" charset="0"/>
                            </a:rPr>
                            <m:t>𝑆</m:t>
                          </m:r>
                        </m:sub>
                        <m:sup/>
                        <m:e>
                          <m:r>
                            <a:rPr>
                              <a:latin typeface="Cambria Math" panose="02040503050406030204" pitchFamily="18" charset="0"/>
                            </a:rPr>
                            <m:t>𝑑𝑖𝑠𝑡</m:t>
                          </m:r>
                        </m:e>
                      </m:nary>
                      <m:sSup>
                        <m:sSupPr>
                          <m:ctrlPr>
                            <a:rPr i="1">
                              <a:latin typeface="Cambria Math" panose="02040503050406030204" pitchFamily="18" charset="0"/>
                            </a:rPr>
                          </m:ctrlPr>
                        </m:sSupPr>
                        <m:e>
                          <m:d>
                            <m:dPr>
                              <m:ctrlPr>
                                <a:rPr i="1">
                                  <a:latin typeface="Cambria Math" panose="02040503050406030204" pitchFamily="18" charset="0"/>
                                </a:rPr>
                              </m:ctrlPr>
                            </m:dPr>
                            <m:e>
                              <m:r>
                                <a:rPr>
                                  <a:latin typeface="Cambria Math" panose="02040503050406030204" pitchFamily="18" charset="0"/>
                                </a:rPr>
                                <m:t>𝑥</m:t>
                              </m:r>
                              <m:r>
                                <a:rPr>
                                  <a:latin typeface="Cambria Math" panose="02040503050406030204" pitchFamily="18" charset="0"/>
                                </a:rPr>
                                <m:t>,</m:t>
                              </m:r>
                              <m:r>
                                <a:rPr>
                                  <a:latin typeface="Cambria Math" panose="02040503050406030204" pitchFamily="18" charset="0"/>
                                </a:rPr>
                                <m:t>𝑆𝑒𝑒𝑑𝑠</m:t>
                              </m:r>
                            </m:e>
                          </m:d>
                        </m:e>
                        <m:sup>
                          <m:r>
                            <a:rPr>
                              <a:latin typeface="Cambria Math" panose="02040503050406030204" pitchFamily="18" charset="0"/>
                            </a:rPr>
                            <m:t>2</m:t>
                          </m:r>
                        </m:sup>
                      </m:sSup>
                      <m:r>
                        <a:rPr>
                          <a:latin typeface="Cambria Math" panose="02040503050406030204" pitchFamily="18" charset="0"/>
                        </a:rPr>
                        <m:t>𝑑𝑥</m:t>
                      </m:r>
                    </m:oMath>
                  </m:oMathPara>
                </a14:m>
                <a:endParaRPr/>
              </a:p>
            </p:txBody>
          </p:sp>
        </mc:Choice>
        <mc:Fallback xmlns="">
          <p:sp>
            <p:nvSpPr>
              <p:cNvPr id="363" name="ZoneTexte 362"/>
              <p:cNvSpPr txBox="1">
                <a:spLocks noRot="1" noChangeAspect="1" noMove="1" noResize="1" noEditPoints="1" noAdjustHandles="1" noChangeArrowheads="1" noChangeShapeType="1" noTextEdit="1"/>
              </p:cNvSpPr>
              <p:nvPr/>
            </p:nvSpPr>
            <p:spPr>
              <a:xfrm>
                <a:off x="8460057" y="5514974"/>
                <a:ext cx="2304360" cy="492120"/>
              </a:xfrm>
              <a:prstGeom prst="rect">
                <a:avLst/>
              </a:prstGeom>
              <a:blipFill>
                <a:blip r:embed="rId7"/>
                <a:stretch>
                  <a:fillRect r="-16138" b="-41250"/>
                </a:stretch>
              </a:blipFill>
            </p:spPr>
            <p:txBody>
              <a:bodyPr/>
              <a:lstStyle/>
              <a:p>
                <a:r>
                  <a:rPr lang="en-US">
                    <a:noFill/>
                  </a:rPr>
                  <a:t> </a:t>
                </a:r>
              </a:p>
            </p:txBody>
          </p:sp>
        </mc:Fallback>
      </mc:AlternateContent>
      <p:sp>
        <p:nvSpPr>
          <p:cNvPr id="364" name="Rectangle 363"/>
          <p:cNvSpPr/>
          <p:nvPr/>
        </p:nvSpPr>
        <p:spPr>
          <a:xfrm>
            <a:off x="9105621" y="6197040"/>
            <a:ext cx="1398720"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fr-FR" sz="1800" b="0" strike="noStrike" spc="-1">
                <a:solidFill>
                  <a:srgbClr val="000000"/>
                </a:solidFill>
                <a:latin typeface="Arial"/>
                <a:ea typeface="DejaVu Sans"/>
              </a:rPr>
              <a:t>S: Surface</a:t>
            </a:r>
            <a:endParaRPr lang="fr-FR"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xit" fill="hold" nodeType="clickEffect">
                                  <p:stCondLst>
                                    <p:cond delay="0"/>
                                  </p:stCondLst>
                                  <p:childTnLst>
                                    <p:set>
                                      <p:cBhvr>
                                        <p:cTn id="6" dur="1" fill="hold">
                                          <p:stCondLst>
                                            <p:cond delay="0"/>
                                          </p:stCondLst>
                                        </p:cTn>
                                        <p:tgtEl>
                                          <p:spTgt spid="361"/>
                                        </p:tgtEl>
                                        <p:attrNameLst>
                                          <p:attrName>style.visibility</p:attrName>
                                        </p:attrNameLst>
                                      </p:cBhvr>
                                      <p:to>
                                        <p:strVal val="hidden"/>
                                      </p:to>
                                    </p:set>
                                  </p:childTnLst>
                                </p:cTn>
                              </p:par>
                              <p:par>
                                <p:cTn id="7" presetID="1" presetClass="entr" fill="hold" nodeType="withEffect">
                                  <p:stCondLst>
                                    <p:cond delay="0"/>
                                  </p:stCondLst>
                                  <p:childTnLst>
                                    <p:set>
                                      <p:cBhvr>
                                        <p:cTn id="8" dur="1" fill="hold">
                                          <p:stCondLst>
                                            <p:cond delay="0"/>
                                          </p:stCondLst>
                                        </p:cTn>
                                        <p:tgtEl>
                                          <p:spTgt spid="3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362"/>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357"/>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3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355"/>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358"/>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360"/>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363"/>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3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PlaceHolder 9"/>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Graph Construction</a:t>
            </a:r>
            <a:endParaRPr lang="fr-FR" sz="4400" b="0" strike="noStrike" spc="-1">
              <a:latin typeface="Arial"/>
            </a:endParaRPr>
          </a:p>
        </p:txBody>
      </p:sp>
      <p:pic>
        <p:nvPicPr>
          <p:cNvPr id="366" name="Image 365"/>
          <p:cNvPicPr/>
          <p:nvPr/>
        </p:nvPicPr>
        <p:blipFill>
          <a:blip r:embed="rId3"/>
          <a:stretch/>
        </p:blipFill>
        <p:spPr>
          <a:xfrm>
            <a:off x="384120" y="3049560"/>
            <a:ext cx="3596760" cy="2876760"/>
          </a:xfrm>
          <a:prstGeom prst="rect">
            <a:avLst/>
          </a:prstGeom>
          <a:ln w="0">
            <a:noFill/>
          </a:ln>
        </p:spPr>
      </p:pic>
      <p:pic>
        <p:nvPicPr>
          <p:cNvPr id="367" name="Image 366"/>
          <p:cNvPicPr/>
          <p:nvPr/>
        </p:nvPicPr>
        <p:blipFill>
          <a:blip r:embed="rId4"/>
          <a:stretch/>
        </p:blipFill>
        <p:spPr>
          <a:xfrm>
            <a:off x="417600" y="3076200"/>
            <a:ext cx="3563280" cy="2850120"/>
          </a:xfrm>
          <a:prstGeom prst="rect">
            <a:avLst/>
          </a:prstGeom>
          <a:ln w="0">
            <a:noFill/>
          </a:ln>
        </p:spPr>
      </p:pic>
      <p:pic>
        <p:nvPicPr>
          <p:cNvPr id="368" name="Image 367"/>
          <p:cNvPicPr/>
          <p:nvPr/>
        </p:nvPicPr>
        <p:blipFill>
          <a:blip r:embed="rId5"/>
          <a:stretch/>
        </p:blipFill>
        <p:spPr>
          <a:xfrm>
            <a:off x="8309160" y="3076200"/>
            <a:ext cx="3591720" cy="2872800"/>
          </a:xfrm>
          <a:prstGeom prst="rect">
            <a:avLst/>
          </a:prstGeom>
          <a:ln w="0">
            <a:noFill/>
          </a:ln>
        </p:spPr>
      </p:pic>
      <p:pic>
        <p:nvPicPr>
          <p:cNvPr id="369" name="Image 368"/>
          <p:cNvPicPr/>
          <p:nvPr/>
        </p:nvPicPr>
        <p:blipFill>
          <a:blip r:embed="rId6"/>
          <a:stretch/>
        </p:blipFill>
        <p:spPr>
          <a:xfrm>
            <a:off x="4344120" y="3049560"/>
            <a:ext cx="3596760" cy="2876760"/>
          </a:xfrm>
          <a:prstGeom prst="rect">
            <a:avLst/>
          </a:prstGeom>
          <a:ln w="0">
            <a:noFill/>
          </a:ln>
        </p:spPr>
      </p:pic>
      <p:sp>
        <p:nvSpPr>
          <p:cNvPr id="370" name="Rectangle 369"/>
          <p:cNvSpPr/>
          <p:nvPr/>
        </p:nvSpPr>
        <p:spPr>
          <a:xfrm>
            <a:off x="4320000" y="1913400"/>
            <a:ext cx="3776760" cy="42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600" b="1" strike="noStrike" spc="-1">
                <a:solidFill>
                  <a:srgbClr val="000000"/>
                </a:solidFill>
                <a:latin typeface="Arial"/>
                <a:ea typeface="DejaVu Sans"/>
              </a:rPr>
              <a:t>Graph Anisotropy</a:t>
            </a:r>
            <a:endParaRPr lang="fr-FR" sz="2600" b="0" strike="noStrike" spc="-1">
              <a:latin typeface="Arial"/>
            </a:endParaRPr>
          </a:p>
        </p:txBody>
      </p:sp>
      <p:sp>
        <p:nvSpPr>
          <p:cNvPr id="371" name="Rectangle 370"/>
          <p:cNvSpPr/>
          <p:nvPr/>
        </p:nvSpPr>
        <p:spPr>
          <a:xfrm>
            <a:off x="11700360" y="643104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B8810D7B-6AD8-4458-ACB3-425381354E99}" type="slidenum">
              <a:rPr lang="en-US" sz="2400" b="0" strike="noStrike" spc="-1">
                <a:solidFill>
                  <a:srgbClr val="000000"/>
                </a:solidFill>
                <a:latin typeface="Times New Roman"/>
                <a:ea typeface="DejaVu Sans"/>
              </a:rPr>
              <a:t>12</a:t>
            </a:fld>
            <a:endParaRPr lang="fr-FR" sz="2400" b="0" strike="noStrike" spc="-1">
              <a:latin typeface="Arial"/>
            </a:endParaRPr>
          </a:p>
        </p:txBody>
      </p:sp>
      <p:sp>
        <p:nvSpPr>
          <p:cNvPr id="372" name="Forme libre : forme 371"/>
          <p:cNvSpPr/>
          <p:nvPr/>
        </p:nvSpPr>
        <p:spPr>
          <a:xfrm>
            <a:off x="1080000" y="3049560"/>
            <a:ext cx="178920" cy="538920"/>
          </a:xfrm>
          <a:custGeom>
            <a:avLst/>
            <a:gdLst/>
            <a:ahLst/>
            <a:cxnLst/>
            <a:rect l="l" t="t" r="r" b="b"/>
            <a:pathLst>
              <a:path w="501" h="1501">
                <a:moveTo>
                  <a:pt x="0" y="0"/>
                </a:moveTo>
                <a:lnTo>
                  <a:pt x="500" y="1500"/>
                </a:lnTo>
              </a:path>
            </a:pathLst>
          </a:custGeom>
          <a:noFill/>
          <a:ln w="29160">
            <a:solidFill>
              <a:srgbClr val="4E0063"/>
            </a:solidFill>
            <a:round/>
          </a:ln>
        </p:spPr>
        <p:style>
          <a:lnRef idx="0">
            <a:scrgbClr r="0" g="0" b="0"/>
          </a:lnRef>
          <a:fillRef idx="0">
            <a:scrgbClr r="0" g="0" b="0"/>
          </a:fillRef>
          <a:effectRef idx="0">
            <a:scrgbClr r="0" g="0" b="0"/>
          </a:effectRef>
          <a:fontRef idx="minor"/>
        </p:style>
      </p:sp>
      <p:sp>
        <p:nvSpPr>
          <p:cNvPr id="373" name="Rectangle 372"/>
          <p:cNvSpPr/>
          <p:nvPr/>
        </p:nvSpPr>
        <p:spPr>
          <a:xfrm>
            <a:off x="104760" y="2707489"/>
            <a:ext cx="2215524" cy="3362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fr-FR" sz="1800" b="0" strike="noStrike" spc="-1">
                <a:solidFill>
                  <a:srgbClr val="000000"/>
                </a:solidFill>
                <a:latin typeface="Arial"/>
                <a:ea typeface="DejaVu Sans"/>
              </a:rPr>
              <a:t>Contour Alignment</a:t>
            </a:r>
            <a:endParaRPr lang="fr-FR" sz="1800" b="0" strike="noStrike" spc="-1">
              <a:latin typeface="Arial"/>
            </a:endParaRPr>
          </a:p>
        </p:txBody>
      </p:sp>
      <p:sp>
        <p:nvSpPr>
          <p:cNvPr id="374" name="Ellipse 373"/>
          <p:cNvSpPr/>
          <p:nvPr/>
        </p:nvSpPr>
        <p:spPr>
          <a:xfrm rot="1093800">
            <a:off x="783720" y="5523120"/>
            <a:ext cx="436680" cy="263880"/>
          </a:xfrm>
          <a:prstGeom prst="ellipse">
            <a:avLst/>
          </a:prstGeom>
          <a:noFill/>
          <a:ln w="29160">
            <a:solidFill>
              <a:srgbClr val="4E0063"/>
            </a:solidFill>
            <a:round/>
          </a:ln>
        </p:spPr>
        <p:style>
          <a:lnRef idx="0">
            <a:scrgbClr r="0" g="0" b="0"/>
          </a:lnRef>
          <a:fillRef idx="0">
            <a:scrgbClr r="0" g="0" b="0"/>
          </a:fillRef>
          <a:effectRef idx="0">
            <a:scrgbClr r="0" g="0" b="0"/>
          </a:effectRef>
          <a:fontRef idx="minor"/>
        </p:style>
      </p:sp>
      <p:sp>
        <p:nvSpPr>
          <p:cNvPr id="375" name="Rectangle 374"/>
          <p:cNvSpPr/>
          <p:nvPr/>
        </p:nvSpPr>
        <p:spPr>
          <a:xfrm>
            <a:off x="550800" y="5953680"/>
            <a:ext cx="1043795"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800" b="0" strike="noStrike" spc="-1">
                <a:solidFill>
                  <a:srgbClr val="000000"/>
                </a:solidFill>
                <a:latin typeface="Arial"/>
                <a:ea typeface="DejaVu Sans"/>
              </a:rPr>
              <a:t>Needle</a:t>
            </a:r>
            <a:endParaRPr lang="fr-FR" sz="1800" b="0" strike="noStrike" spc="-1">
              <a:latin typeface="Arial"/>
            </a:endParaRPr>
          </a:p>
        </p:txBody>
      </p:sp>
      <p:sp>
        <p:nvSpPr>
          <p:cNvPr id="376" name="Forme libre : forme 375"/>
          <p:cNvSpPr/>
          <p:nvPr/>
        </p:nvSpPr>
        <p:spPr>
          <a:xfrm>
            <a:off x="3060000" y="2884320"/>
            <a:ext cx="1978920" cy="344160"/>
          </a:xfrm>
          <a:custGeom>
            <a:avLst/>
            <a:gdLst/>
            <a:ahLst/>
            <a:cxnLst/>
            <a:rect l="l" t="t" r="r" b="b"/>
            <a:pathLst>
              <a:path w="10501" h="501">
                <a:moveTo>
                  <a:pt x="0" y="479"/>
                </a:moveTo>
                <a:cubicBezTo>
                  <a:pt x="5000" y="0"/>
                  <a:pt x="10500" y="500"/>
                  <a:pt x="10500" y="500"/>
                </a:cubicBezTo>
              </a:path>
            </a:pathLst>
          </a:custGeom>
          <a:noFill/>
          <a:ln w="38160">
            <a:solidFill>
              <a:srgbClr val="4E0063"/>
            </a:solidFill>
            <a:round/>
            <a:tailEnd type="triangle" w="med" len="med"/>
          </a:ln>
        </p:spPr>
        <p:style>
          <a:lnRef idx="0">
            <a:scrgbClr r="0" g="0" b="0"/>
          </a:lnRef>
          <a:fillRef idx="0">
            <a:scrgbClr r="0" g="0" b="0"/>
          </a:fillRef>
          <a:effectRef idx="0">
            <a:scrgbClr r="0" g="0" b="0"/>
          </a:effectRef>
          <a:fontRef idx="minor"/>
        </p:style>
      </p:sp>
      <p:sp>
        <p:nvSpPr>
          <p:cNvPr id="377" name="Rectangle 376"/>
          <p:cNvSpPr/>
          <p:nvPr/>
        </p:nvSpPr>
        <p:spPr>
          <a:xfrm>
            <a:off x="3436920" y="2703240"/>
            <a:ext cx="1313717"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fr-FR" sz="1800" b="0" strike="noStrike" spc="-1">
                <a:solidFill>
                  <a:srgbClr val="000000"/>
                </a:solidFill>
                <a:latin typeface="Arial"/>
                <a:ea typeface="DejaVu Sans"/>
              </a:rPr>
              <a:t>CVT steps</a:t>
            </a:r>
            <a:endParaRPr lang="fr-FR" sz="1800" b="0" strike="noStrike" spc="-1">
              <a:latin typeface="Arial"/>
            </a:endParaRPr>
          </a:p>
        </p:txBody>
      </p:sp>
      <p:sp>
        <p:nvSpPr>
          <p:cNvPr id="378" name="Forme libre : forme 377"/>
          <p:cNvSpPr/>
          <p:nvPr/>
        </p:nvSpPr>
        <p:spPr>
          <a:xfrm>
            <a:off x="7020000" y="2884320"/>
            <a:ext cx="1978920" cy="344160"/>
          </a:xfrm>
          <a:custGeom>
            <a:avLst/>
            <a:gdLst/>
            <a:ahLst/>
            <a:cxnLst/>
            <a:rect l="l" t="t" r="r" b="b"/>
            <a:pathLst>
              <a:path w="10501" h="501">
                <a:moveTo>
                  <a:pt x="0" y="479"/>
                </a:moveTo>
                <a:cubicBezTo>
                  <a:pt x="5000" y="0"/>
                  <a:pt x="10500" y="500"/>
                  <a:pt x="10500" y="500"/>
                </a:cubicBezTo>
              </a:path>
            </a:pathLst>
          </a:custGeom>
          <a:noFill/>
          <a:ln w="38160">
            <a:solidFill>
              <a:srgbClr val="4E0063"/>
            </a:solidFill>
            <a:round/>
            <a:tailEnd type="triangle" w="med" len="med"/>
          </a:ln>
        </p:spPr>
        <p:style>
          <a:lnRef idx="0">
            <a:scrgbClr r="0" g="0" b="0"/>
          </a:lnRef>
          <a:fillRef idx="0">
            <a:scrgbClr r="0" g="0" b="0"/>
          </a:fillRef>
          <a:effectRef idx="0">
            <a:scrgbClr r="0" g="0" b="0"/>
          </a:effectRef>
          <a:fontRef idx="minor"/>
        </p:style>
      </p:sp>
      <p:sp>
        <p:nvSpPr>
          <p:cNvPr id="379" name="Rectangle 378"/>
          <p:cNvSpPr/>
          <p:nvPr/>
        </p:nvSpPr>
        <p:spPr>
          <a:xfrm>
            <a:off x="7396920" y="2703240"/>
            <a:ext cx="1313717"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fr-FR" sz="1800" b="0" strike="noStrike" spc="-1">
                <a:solidFill>
                  <a:srgbClr val="000000"/>
                </a:solidFill>
                <a:latin typeface="Arial"/>
                <a:ea typeface="DejaVu Sans"/>
              </a:rPr>
              <a:t>CVT </a:t>
            </a:r>
            <a:r>
              <a:rPr lang="fr-FR" sz="1800" b="0" strike="noStrike" spc="-1" err="1">
                <a:solidFill>
                  <a:srgbClr val="000000"/>
                </a:solidFill>
                <a:latin typeface="Arial"/>
                <a:ea typeface="DejaVu Sans"/>
              </a:rPr>
              <a:t>steps</a:t>
            </a:r>
            <a:endParaRPr lang="fr-FR" sz="1800" b="0" strike="noStrike" spc="-1" err="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373">
                                            <p:txEl>
                                              <p:pRg st="0" end="0"/>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372"/>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374"/>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3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69"/>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376"/>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3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368"/>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378"/>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laceHolder 11"/>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Cycle Initialization</a:t>
            </a:r>
            <a:endParaRPr lang="fr-FR" sz="4400" b="0" strike="noStrike" spc="-1">
              <a:latin typeface="Arial"/>
            </a:endParaRPr>
          </a:p>
        </p:txBody>
      </p:sp>
      <p:pic>
        <p:nvPicPr>
          <p:cNvPr id="381" name="Image 380"/>
          <p:cNvPicPr/>
          <p:nvPr/>
        </p:nvPicPr>
        <p:blipFill>
          <a:blip r:embed="rId3"/>
          <a:stretch/>
        </p:blipFill>
        <p:spPr>
          <a:xfrm>
            <a:off x="563760" y="3067560"/>
            <a:ext cx="3313080" cy="3467520"/>
          </a:xfrm>
          <a:prstGeom prst="rect">
            <a:avLst/>
          </a:prstGeom>
          <a:ln w="0">
            <a:noFill/>
          </a:ln>
        </p:spPr>
      </p:pic>
      <p:sp>
        <p:nvSpPr>
          <p:cNvPr id="382" name="Rectangle 381"/>
          <p:cNvSpPr/>
          <p:nvPr/>
        </p:nvSpPr>
        <p:spPr>
          <a:xfrm>
            <a:off x="540000" y="1966320"/>
            <a:ext cx="11158920" cy="370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000" b="1" strike="noStrike" spc="-1">
                <a:solidFill>
                  <a:srgbClr val="000000"/>
                </a:solidFill>
                <a:latin typeface="Arial"/>
                <a:ea typeface="DejaVu Sans"/>
              </a:rPr>
              <a:t>Petersen's Theorem</a:t>
            </a:r>
            <a:r>
              <a:rPr lang="en-US" sz="2000" b="0" strike="noStrike" spc="-1">
                <a:solidFill>
                  <a:srgbClr val="000000"/>
                </a:solidFill>
                <a:latin typeface="Arial"/>
                <a:ea typeface="DejaVu Sans"/>
              </a:rPr>
              <a:t>: Every cubic, bridgeless graph contains a perfect matching.</a:t>
            </a:r>
            <a:endParaRPr lang="fr-FR" sz="2000" b="0" strike="noStrike" spc="-1">
              <a:latin typeface="Arial"/>
            </a:endParaRPr>
          </a:p>
        </p:txBody>
      </p:sp>
      <p:pic>
        <p:nvPicPr>
          <p:cNvPr id="383" name="Image 382"/>
          <p:cNvPicPr/>
          <p:nvPr/>
        </p:nvPicPr>
        <p:blipFill>
          <a:blip r:embed="rId4"/>
          <a:stretch/>
        </p:blipFill>
        <p:spPr>
          <a:xfrm>
            <a:off x="563760" y="3067560"/>
            <a:ext cx="3319920" cy="3475080"/>
          </a:xfrm>
          <a:prstGeom prst="rect">
            <a:avLst/>
          </a:prstGeom>
          <a:ln w="0">
            <a:noFill/>
          </a:ln>
        </p:spPr>
      </p:pic>
      <p:pic>
        <p:nvPicPr>
          <p:cNvPr id="384" name="Image 383"/>
          <p:cNvPicPr/>
          <p:nvPr/>
        </p:nvPicPr>
        <p:blipFill>
          <a:blip r:embed="rId5"/>
          <a:stretch/>
        </p:blipFill>
        <p:spPr>
          <a:xfrm>
            <a:off x="4523760" y="3118320"/>
            <a:ext cx="3313080" cy="3467160"/>
          </a:xfrm>
          <a:prstGeom prst="rect">
            <a:avLst/>
          </a:prstGeom>
          <a:ln w="0">
            <a:noFill/>
          </a:ln>
        </p:spPr>
      </p:pic>
      <p:pic>
        <p:nvPicPr>
          <p:cNvPr id="385" name="Image 384"/>
          <p:cNvPicPr/>
          <p:nvPr/>
        </p:nvPicPr>
        <p:blipFill>
          <a:blip r:embed="rId6"/>
          <a:stretch/>
        </p:blipFill>
        <p:spPr>
          <a:xfrm>
            <a:off x="8423640" y="3135600"/>
            <a:ext cx="3296880" cy="3449880"/>
          </a:xfrm>
          <a:prstGeom prst="rect">
            <a:avLst/>
          </a:prstGeom>
          <a:ln w="0">
            <a:noFill/>
          </a:ln>
        </p:spPr>
      </p:pic>
      <p:pic>
        <p:nvPicPr>
          <p:cNvPr id="386" name="Image 385"/>
          <p:cNvPicPr/>
          <p:nvPr/>
        </p:nvPicPr>
        <p:blipFill>
          <a:blip r:embed="rId7"/>
          <a:stretch/>
        </p:blipFill>
        <p:spPr>
          <a:xfrm>
            <a:off x="563760" y="3067920"/>
            <a:ext cx="3313080" cy="3467160"/>
          </a:xfrm>
          <a:prstGeom prst="rect">
            <a:avLst/>
          </a:prstGeom>
          <a:ln w="0">
            <a:noFill/>
          </a:ln>
        </p:spPr>
      </p:pic>
      <p:sp>
        <p:nvSpPr>
          <p:cNvPr id="387" name="Rectangle 386"/>
          <p:cNvSpPr/>
          <p:nvPr/>
        </p:nvSpPr>
        <p:spPr>
          <a:xfrm>
            <a:off x="3060000" y="2700000"/>
            <a:ext cx="2338920" cy="34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Perfect Matching</a:t>
            </a:r>
            <a:endParaRPr lang="fr-FR" sz="1800" b="0" strike="noStrike" spc="-1">
              <a:latin typeface="Arial"/>
            </a:endParaRPr>
          </a:p>
        </p:txBody>
      </p:sp>
      <p:sp>
        <p:nvSpPr>
          <p:cNvPr id="388" name="Rectangle 387"/>
          <p:cNvSpPr/>
          <p:nvPr/>
        </p:nvSpPr>
        <p:spPr>
          <a:xfrm>
            <a:off x="7020000" y="2742480"/>
            <a:ext cx="2217240" cy="34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Edge Inversion</a:t>
            </a:r>
            <a:endParaRPr lang="fr-FR" sz="1800" b="0" strike="noStrike" spc="-1">
              <a:latin typeface="Arial"/>
            </a:endParaRPr>
          </a:p>
        </p:txBody>
      </p:sp>
      <p:pic>
        <p:nvPicPr>
          <p:cNvPr id="389" name="Image 388"/>
          <p:cNvPicPr/>
          <p:nvPr/>
        </p:nvPicPr>
        <p:blipFill>
          <a:blip r:embed="rId8"/>
          <a:stretch/>
        </p:blipFill>
        <p:spPr>
          <a:xfrm>
            <a:off x="8423640" y="3135600"/>
            <a:ext cx="3296880" cy="3449880"/>
          </a:xfrm>
          <a:prstGeom prst="rect">
            <a:avLst/>
          </a:prstGeom>
          <a:ln w="0">
            <a:noFill/>
          </a:ln>
        </p:spPr>
      </p:pic>
      <p:sp>
        <p:nvSpPr>
          <p:cNvPr id="390" name="Rectangle 389"/>
          <p:cNvSpPr/>
          <p:nvPr/>
        </p:nvSpPr>
        <p:spPr>
          <a:xfrm>
            <a:off x="11700360" y="643104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40DEA09F-4BA8-4BCC-AB66-6BDEEC5854FA}" type="slidenum">
              <a:rPr lang="en-US" sz="2400" b="0" strike="noStrike" spc="-1">
                <a:solidFill>
                  <a:srgbClr val="000000"/>
                </a:solidFill>
                <a:latin typeface="Times New Roman"/>
                <a:ea typeface="DejaVu Sans"/>
              </a:rPr>
              <a:t>13</a:t>
            </a:fld>
            <a:endParaRPr lang="fr-FR" sz="2400" b="0" strike="noStrike" spc="-1">
              <a:latin typeface="Arial"/>
            </a:endParaRPr>
          </a:p>
        </p:txBody>
      </p:sp>
      <p:sp>
        <p:nvSpPr>
          <p:cNvPr id="391" name="Forme libre : forme 390"/>
          <p:cNvSpPr/>
          <p:nvPr/>
        </p:nvSpPr>
        <p:spPr>
          <a:xfrm>
            <a:off x="2340000" y="3067920"/>
            <a:ext cx="3778560" cy="81000"/>
          </a:xfrm>
          <a:custGeom>
            <a:avLst/>
            <a:gdLst/>
            <a:ahLst/>
            <a:cxnLst/>
            <a:rect l="l" t="t" r="r" b="b"/>
            <a:pathLst>
              <a:path w="10501" h="501">
                <a:moveTo>
                  <a:pt x="0" y="479"/>
                </a:moveTo>
                <a:cubicBezTo>
                  <a:pt x="5000" y="0"/>
                  <a:pt x="10500" y="500"/>
                  <a:pt x="10500" y="500"/>
                </a:cubicBezTo>
              </a:path>
            </a:pathLst>
          </a:custGeom>
          <a:noFill/>
          <a:ln w="38160">
            <a:solidFill>
              <a:srgbClr val="4E0063"/>
            </a:solidFill>
            <a:round/>
            <a:tailEnd type="triangle" w="med" len="med"/>
          </a:ln>
        </p:spPr>
        <p:style>
          <a:lnRef idx="0">
            <a:scrgbClr r="0" g="0" b="0"/>
          </a:lnRef>
          <a:fillRef idx="0">
            <a:scrgbClr r="0" g="0" b="0"/>
          </a:fillRef>
          <a:effectRef idx="0">
            <a:scrgbClr r="0" g="0" b="0"/>
          </a:effectRef>
          <a:fontRef idx="minor"/>
        </p:style>
      </p:sp>
      <p:sp>
        <p:nvSpPr>
          <p:cNvPr id="392" name="Forme libre : forme 391"/>
          <p:cNvSpPr/>
          <p:nvPr/>
        </p:nvSpPr>
        <p:spPr>
          <a:xfrm>
            <a:off x="6225120" y="3086640"/>
            <a:ext cx="3853800" cy="81000"/>
          </a:xfrm>
          <a:custGeom>
            <a:avLst/>
            <a:gdLst/>
            <a:ahLst/>
            <a:cxnLst/>
            <a:rect l="l" t="t" r="r" b="b"/>
            <a:pathLst>
              <a:path w="10501" h="501">
                <a:moveTo>
                  <a:pt x="0" y="479"/>
                </a:moveTo>
                <a:cubicBezTo>
                  <a:pt x="5000" y="0"/>
                  <a:pt x="10500" y="500"/>
                  <a:pt x="10500" y="500"/>
                </a:cubicBezTo>
              </a:path>
            </a:pathLst>
          </a:custGeom>
          <a:noFill/>
          <a:ln w="38160">
            <a:solidFill>
              <a:srgbClr val="4E0063"/>
            </a:solidFill>
            <a:round/>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par>
                                <p:cTn id="7" presetID="32" presetClass="emph" fill="hold" nodeType="withEffect">
                                  <p:stCondLst>
                                    <p:cond delay="0"/>
                                  </p:stCondLst>
                                  <p:childTnLst>
                                    <p:animClr clrSpc="rgb" dir="cw">
                                      <p:cBhvr>
                                        <p:cTn id="8" dur="100" fill="hold"/>
                                        <p:tgtEl>
                                          <p:spTgt spid="383"/>
                                        </p:tgtEl>
                                        <p:attrNameLst>
                                          <p:attrName>style.color</p:attrName>
                                        </p:attrNameLst>
                                      </p:cBhvr>
                                      <p:to>
                                        <a:srgbClr val="333399"/>
                                      </p:to>
                                    </p:animClr>
                                    <p:animClr clrSpc="rgb" dir="cw">
                                      <p:cBhvr>
                                        <p:cTn id="9" dur="100" fill="hold"/>
                                        <p:tgtEl>
                                          <p:spTgt spid="383"/>
                                        </p:tgtEl>
                                        <p:attrNameLst>
                                          <p:attrName>fillcolor</p:attrName>
                                        </p:attrNameLst>
                                      </p:cBhvr>
                                      <p:to>
                                        <a:srgbClr val="333399"/>
                                      </p:to>
                                    </p:animClr>
                                    <p:set>
                                      <p:cBhvr>
                                        <p:cTn id="10" dur="100" fill="hold"/>
                                        <p:tgtEl>
                                          <p:spTgt spid="383"/>
                                        </p:tgtEl>
                                        <p:attrNameLst>
                                          <p:attrName>fill.type</p:attrName>
                                        </p:attrNameLst>
                                      </p:cBhvr>
                                      <p:to>
                                        <p:strVal val="solid"/>
                                      </p:to>
                                    </p:set>
                                    <p:animRot by="120000">
                                      <p:cBhvr>
                                        <p:cTn id="11" dur="100" fill="hold">
                                          <p:stCondLst>
                                            <p:cond delay="0"/>
                                          </p:stCondLst>
                                        </p:cTn>
                                        <p:tgtEl>
                                          <p:spTgt spid="383"/>
                                        </p:tgtEl>
                                        <p:attrNameLst>
                                          <p:attrName>r</p:attrName>
                                        </p:attrNameLst>
                                      </p:cBhvr>
                                    </p:animRot>
                                    <p:animRot by="-240000">
                                      <p:cBhvr>
                                        <p:cTn id="12" dur="200" fill="hold">
                                          <p:stCondLst>
                                            <p:cond delay="200"/>
                                          </p:stCondLst>
                                        </p:cTn>
                                        <p:tgtEl>
                                          <p:spTgt spid="383"/>
                                        </p:tgtEl>
                                        <p:attrNameLst>
                                          <p:attrName>r</p:attrName>
                                        </p:attrNameLst>
                                      </p:cBhvr>
                                    </p:animRot>
                                    <p:animRot by="240000">
                                      <p:cBhvr>
                                        <p:cTn id="13" dur="200" fill="hold">
                                          <p:stCondLst>
                                            <p:cond delay="400"/>
                                          </p:stCondLst>
                                        </p:cTn>
                                        <p:tgtEl>
                                          <p:spTgt spid="383"/>
                                        </p:tgtEl>
                                        <p:attrNameLst>
                                          <p:attrName>r</p:attrName>
                                        </p:attrNameLst>
                                      </p:cBhvr>
                                    </p:animRot>
                                    <p:animRot by="-240000">
                                      <p:cBhvr>
                                        <p:cTn id="14" dur="200" fill="hold">
                                          <p:stCondLst>
                                            <p:cond delay="600"/>
                                          </p:stCondLst>
                                        </p:cTn>
                                        <p:tgtEl>
                                          <p:spTgt spid="383"/>
                                        </p:tgtEl>
                                        <p:attrNameLst>
                                          <p:attrName>r</p:attrName>
                                        </p:attrNameLst>
                                      </p:cBhvr>
                                    </p:animRot>
                                    <p:animRot by="120000">
                                      <p:cBhvr>
                                        <p:cTn id="15" dur="200" fill="hold">
                                          <p:stCondLst>
                                            <p:cond delay="800"/>
                                          </p:stCondLst>
                                        </p:cTn>
                                        <p:tgtEl>
                                          <p:spTgt spid="383"/>
                                        </p:tgtEl>
                                        <p:attrNameLst>
                                          <p:attrName>r</p:attrName>
                                        </p:attrNameLst>
                                      </p:cBhvr>
                                    </p:animRot>
                                  </p:childTnLst>
                                </p:cTn>
                              </p:par>
                              <p:par>
                                <p:cTn id="16" presetID="1" presetClass="entr" fill="hold" nodeType="withEffect">
                                  <p:stCondLst>
                                    <p:cond delay="0"/>
                                  </p:stCondLst>
                                  <p:childTnLst>
                                    <p:set>
                                      <p:cBhvr>
                                        <p:cTn id="17" dur="1" fill="hold">
                                          <p:stCondLst>
                                            <p:cond delay="0"/>
                                          </p:stCondLst>
                                        </p:cTn>
                                        <p:tgtEl>
                                          <p:spTgt spid="384"/>
                                        </p:tgtEl>
                                        <p:attrNameLst>
                                          <p:attrName>style.visibility</p:attrName>
                                        </p:attrNameLst>
                                      </p:cBhvr>
                                      <p:to>
                                        <p:strVal val="visible"/>
                                      </p:to>
                                    </p:set>
                                  </p:childTnLst>
                                </p:cTn>
                              </p:par>
                              <p:par>
                                <p:cTn id="18" presetID="1" presetClass="entr" fill="hold" nodeType="withEffect">
                                  <p:stCondLst>
                                    <p:cond delay="0"/>
                                  </p:stCondLst>
                                  <p:childTnLst>
                                    <p:set>
                                      <p:cBhvr>
                                        <p:cTn id="19" dur="1" fill="hold">
                                          <p:stCondLst>
                                            <p:cond delay="0"/>
                                          </p:stCondLst>
                                        </p:cTn>
                                        <p:tgtEl>
                                          <p:spTgt spid="387"/>
                                        </p:tgtEl>
                                        <p:attrNameLst>
                                          <p:attrName>style.visibility</p:attrName>
                                        </p:attrNameLst>
                                      </p:cBhvr>
                                      <p:to>
                                        <p:strVal val="visible"/>
                                      </p:to>
                                    </p:set>
                                  </p:childTnLst>
                                </p:cTn>
                              </p:par>
                              <p:par>
                                <p:cTn id="20" presetID="1" presetClass="entr" fill="hold" nodeType="withEffect">
                                  <p:stCondLst>
                                    <p:cond delay="0"/>
                                  </p:stCondLst>
                                  <p:childTnLst>
                                    <p:set>
                                      <p:cBhvr>
                                        <p:cTn id="21" dur="1" fill="hold">
                                          <p:stCondLst>
                                            <p:cond delay="0"/>
                                          </p:stCondLst>
                                        </p:cTn>
                                        <p:tgtEl>
                                          <p:spTgt spid="39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fill="hold" nodeType="clickEffect">
                                  <p:stCondLst>
                                    <p:cond delay="0"/>
                                  </p:stCondLst>
                                  <p:childTnLst>
                                    <p:set>
                                      <p:cBhvr>
                                        <p:cTn id="25" dur="1" fill="hold">
                                          <p:stCondLst>
                                            <p:cond delay="0"/>
                                          </p:stCondLst>
                                        </p:cTn>
                                        <p:tgtEl>
                                          <p:spTgt spid="386"/>
                                        </p:tgtEl>
                                        <p:attrNameLst>
                                          <p:attrName>style.visibility</p:attrName>
                                        </p:attrNameLst>
                                      </p:cBhvr>
                                      <p:to>
                                        <p:strVal val="visible"/>
                                      </p:to>
                                    </p:set>
                                  </p:childTnLst>
                                </p:cTn>
                              </p:par>
                              <p:par>
                                <p:cTn id="26" presetID="32" presetClass="emph" fill="hold" nodeType="withEffect">
                                  <p:stCondLst>
                                    <p:cond delay="0"/>
                                  </p:stCondLst>
                                  <p:childTnLst>
                                    <p:animClr clrSpc="rgb" dir="cw">
                                      <p:cBhvr>
                                        <p:cTn id="27" dur="100" fill="hold"/>
                                        <p:tgtEl>
                                          <p:spTgt spid="386"/>
                                        </p:tgtEl>
                                        <p:attrNameLst>
                                          <p:attrName>style.color</p:attrName>
                                        </p:attrNameLst>
                                      </p:cBhvr>
                                      <p:to>
                                        <a:srgbClr val="333399"/>
                                      </p:to>
                                    </p:animClr>
                                    <p:animClr clrSpc="rgb" dir="cw">
                                      <p:cBhvr>
                                        <p:cTn id="28" dur="100" fill="hold"/>
                                        <p:tgtEl>
                                          <p:spTgt spid="386"/>
                                        </p:tgtEl>
                                        <p:attrNameLst>
                                          <p:attrName>fillcolor</p:attrName>
                                        </p:attrNameLst>
                                      </p:cBhvr>
                                      <p:to>
                                        <a:srgbClr val="333399"/>
                                      </p:to>
                                    </p:animClr>
                                    <p:set>
                                      <p:cBhvr>
                                        <p:cTn id="29" dur="100" fill="hold"/>
                                        <p:tgtEl>
                                          <p:spTgt spid="386"/>
                                        </p:tgtEl>
                                        <p:attrNameLst>
                                          <p:attrName>fill.type</p:attrName>
                                        </p:attrNameLst>
                                      </p:cBhvr>
                                      <p:to>
                                        <p:strVal val="solid"/>
                                      </p:to>
                                    </p:set>
                                    <p:animRot by="120000">
                                      <p:cBhvr>
                                        <p:cTn id="30" dur="100" fill="hold">
                                          <p:stCondLst>
                                            <p:cond delay="0"/>
                                          </p:stCondLst>
                                        </p:cTn>
                                        <p:tgtEl>
                                          <p:spTgt spid="386"/>
                                        </p:tgtEl>
                                        <p:attrNameLst>
                                          <p:attrName>r</p:attrName>
                                        </p:attrNameLst>
                                      </p:cBhvr>
                                    </p:animRot>
                                    <p:animRot by="-240000">
                                      <p:cBhvr>
                                        <p:cTn id="31" dur="200" fill="hold">
                                          <p:stCondLst>
                                            <p:cond delay="200"/>
                                          </p:stCondLst>
                                        </p:cTn>
                                        <p:tgtEl>
                                          <p:spTgt spid="386"/>
                                        </p:tgtEl>
                                        <p:attrNameLst>
                                          <p:attrName>r</p:attrName>
                                        </p:attrNameLst>
                                      </p:cBhvr>
                                    </p:animRot>
                                    <p:animRot by="240000">
                                      <p:cBhvr>
                                        <p:cTn id="32" dur="200" fill="hold">
                                          <p:stCondLst>
                                            <p:cond delay="400"/>
                                          </p:stCondLst>
                                        </p:cTn>
                                        <p:tgtEl>
                                          <p:spTgt spid="386"/>
                                        </p:tgtEl>
                                        <p:attrNameLst>
                                          <p:attrName>r</p:attrName>
                                        </p:attrNameLst>
                                      </p:cBhvr>
                                    </p:animRot>
                                    <p:animRot by="-240000">
                                      <p:cBhvr>
                                        <p:cTn id="33" dur="200" fill="hold">
                                          <p:stCondLst>
                                            <p:cond delay="600"/>
                                          </p:stCondLst>
                                        </p:cTn>
                                        <p:tgtEl>
                                          <p:spTgt spid="386"/>
                                        </p:tgtEl>
                                        <p:attrNameLst>
                                          <p:attrName>r</p:attrName>
                                        </p:attrNameLst>
                                      </p:cBhvr>
                                    </p:animRot>
                                    <p:animRot by="120000">
                                      <p:cBhvr>
                                        <p:cTn id="34" dur="200" fill="hold">
                                          <p:stCondLst>
                                            <p:cond delay="800"/>
                                          </p:stCondLst>
                                        </p:cTn>
                                        <p:tgtEl>
                                          <p:spTgt spid="386"/>
                                        </p:tgtEl>
                                        <p:attrNameLst>
                                          <p:attrName>r</p:attrName>
                                        </p:attrNameLst>
                                      </p:cBhvr>
                                    </p:animRot>
                                  </p:childTnLst>
                                </p:cTn>
                              </p:par>
                              <p:par>
                                <p:cTn id="35" presetID="1" presetClass="entr" fill="hold" nodeType="withEffect">
                                  <p:stCondLst>
                                    <p:cond delay="0"/>
                                  </p:stCondLst>
                                  <p:childTnLst>
                                    <p:set>
                                      <p:cBhvr>
                                        <p:cTn id="36" dur="1" fill="hold">
                                          <p:stCondLst>
                                            <p:cond delay="0"/>
                                          </p:stCondLst>
                                        </p:cTn>
                                        <p:tgtEl>
                                          <p:spTgt spid="385"/>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388"/>
                                        </p:tgtEl>
                                        <p:attrNameLst>
                                          <p:attrName>style.visibility</p:attrName>
                                        </p:attrNameLst>
                                      </p:cBhvr>
                                      <p:to>
                                        <p:strVal val="visible"/>
                                      </p:to>
                                    </p:set>
                                  </p:childTnLst>
                                </p:cTn>
                              </p:par>
                              <p:par>
                                <p:cTn id="39" presetID="1" presetClass="entr" fill="hold" nodeType="withEffect">
                                  <p:stCondLst>
                                    <p:cond delay="0"/>
                                  </p:stCondLst>
                                  <p:childTnLst>
                                    <p:set>
                                      <p:cBhvr>
                                        <p:cTn id="40" dur="1" fill="hold">
                                          <p:stCondLst>
                                            <p:cond delay="0"/>
                                          </p:stCondLst>
                                        </p:cTn>
                                        <p:tgtEl>
                                          <p:spTgt spid="39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389"/>
                                        </p:tgtEl>
                                        <p:attrNameLst>
                                          <p:attrName>style.visibility</p:attrName>
                                        </p:attrNameLst>
                                      </p:cBhvr>
                                      <p:to>
                                        <p:strVal val="visible"/>
                                      </p:to>
                                    </p:set>
                                  </p:childTnLst>
                                </p:cTn>
                              </p:par>
                              <p:par>
                                <p:cTn id="45" presetID="32" presetClass="emph" fill="hold" nodeType="withEffect">
                                  <p:stCondLst>
                                    <p:cond delay="0"/>
                                  </p:stCondLst>
                                  <p:childTnLst>
                                    <p:animClr clrSpc="rgb" dir="cw">
                                      <p:cBhvr>
                                        <p:cTn id="46" dur="100" fill="hold"/>
                                        <p:tgtEl>
                                          <p:spTgt spid="389"/>
                                        </p:tgtEl>
                                        <p:attrNameLst>
                                          <p:attrName>style.color</p:attrName>
                                        </p:attrNameLst>
                                      </p:cBhvr>
                                      <p:to>
                                        <a:srgbClr val="333399"/>
                                      </p:to>
                                    </p:animClr>
                                    <p:animClr clrSpc="rgb" dir="cw">
                                      <p:cBhvr>
                                        <p:cTn id="47" dur="100" fill="hold"/>
                                        <p:tgtEl>
                                          <p:spTgt spid="389"/>
                                        </p:tgtEl>
                                        <p:attrNameLst>
                                          <p:attrName>fillcolor</p:attrName>
                                        </p:attrNameLst>
                                      </p:cBhvr>
                                      <p:to>
                                        <a:srgbClr val="333399"/>
                                      </p:to>
                                    </p:animClr>
                                    <p:set>
                                      <p:cBhvr>
                                        <p:cTn id="48" dur="100" fill="hold"/>
                                        <p:tgtEl>
                                          <p:spTgt spid="389"/>
                                        </p:tgtEl>
                                        <p:attrNameLst>
                                          <p:attrName>fill.type</p:attrName>
                                        </p:attrNameLst>
                                      </p:cBhvr>
                                      <p:to>
                                        <p:strVal val="solid"/>
                                      </p:to>
                                    </p:set>
                                    <p:animRot by="120000">
                                      <p:cBhvr>
                                        <p:cTn id="49" dur="100" fill="hold">
                                          <p:stCondLst>
                                            <p:cond delay="0"/>
                                          </p:stCondLst>
                                        </p:cTn>
                                        <p:tgtEl>
                                          <p:spTgt spid="389"/>
                                        </p:tgtEl>
                                        <p:attrNameLst>
                                          <p:attrName>r</p:attrName>
                                        </p:attrNameLst>
                                      </p:cBhvr>
                                    </p:animRot>
                                    <p:animRot by="-240000">
                                      <p:cBhvr>
                                        <p:cTn id="50" dur="200" fill="hold">
                                          <p:stCondLst>
                                            <p:cond delay="200"/>
                                          </p:stCondLst>
                                        </p:cTn>
                                        <p:tgtEl>
                                          <p:spTgt spid="389"/>
                                        </p:tgtEl>
                                        <p:attrNameLst>
                                          <p:attrName>r</p:attrName>
                                        </p:attrNameLst>
                                      </p:cBhvr>
                                    </p:animRot>
                                    <p:animRot by="240000">
                                      <p:cBhvr>
                                        <p:cTn id="51" dur="200" fill="hold">
                                          <p:stCondLst>
                                            <p:cond delay="400"/>
                                          </p:stCondLst>
                                        </p:cTn>
                                        <p:tgtEl>
                                          <p:spTgt spid="389"/>
                                        </p:tgtEl>
                                        <p:attrNameLst>
                                          <p:attrName>r</p:attrName>
                                        </p:attrNameLst>
                                      </p:cBhvr>
                                    </p:animRot>
                                    <p:animRot by="-240000">
                                      <p:cBhvr>
                                        <p:cTn id="52" dur="200" fill="hold">
                                          <p:stCondLst>
                                            <p:cond delay="600"/>
                                          </p:stCondLst>
                                        </p:cTn>
                                        <p:tgtEl>
                                          <p:spTgt spid="389"/>
                                        </p:tgtEl>
                                        <p:attrNameLst>
                                          <p:attrName>r</p:attrName>
                                        </p:attrNameLst>
                                      </p:cBhvr>
                                    </p:animRot>
                                    <p:animRot by="120000">
                                      <p:cBhvr>
                                        <p:cTn id="53" dur="200" fill="hold">
                                          <p:stCondLst>
                                            <p:cond delay="800"/>
                                          </p:stCondLst>
                                        </p:cTn>
                                        <p:tgtEl>
                                          <p:spTgt spid="3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Image 392"/>
          <p:cNvPicPr/>
          <p:nvPr/>
        </p:nvPicPr>
        <p:blipFill>
          <a:blip r:embed="rId3"/>
          <a:stretch/>
        </p:blipFill>
        <p:spPr>
          <a:xfrm>
            <a:off x="6244920" y="2164680"/>
            <a:ext cx="3926880" cy="4109400"/>
          </a:xfrm>
          <a:prstGeom prst="rect">
            <a:avLst/>
          </a:prstGeom>
          <a:ln w="0">
            <a:noFill/>
          </a:ln>
        </p:spPr>
      </p:pic>
      <p:pic>
        <p:nvPicPr>
          <p:cNvPr id="394" name="Image 393"/>
          <p:cNvPicPr/>
          <p:nvPr/>
        </p:nvPicPr>
        <p:blipFill>
          <a:blip r:embed="rId4"/>
          <a:stretch/>
        </p:blipFill>
        <p:spPr>
          <a:xfrm>
            <a:off x="6244920" y="2164680"/>
            <a:ext cx="3950640" cy="4134240"/>
          </a:xfrm>
          <a:prstGeom prst="rect">
            <a:avLst/>
          </a:prstGeom>
          <a:ln w="0">
            <a:noFill/>
          </a:ln>
        </p:spPr>
      </p:pic>
      <p:pic>
        <p:nvPicPr>
          <p:cNvPr id="395" name="Image 394"/>
          <p:cNvPicPr/>
          <p:nvPr/>
        </p:nvPicPr>
        <p:blipFill>
          <a:blip r:embed="rId5"/>
          <a:stretch/>
        </p:blipFill>
        <p:spPr>
          <a:xfrm>
            <a:off x="1800000" y="2099880"/>
            <a:ext cx="3947760" cy="4132440"/>
          </a:xfrm>
          <a:prstGeom prst="rect">
            <a:avLst/>
          </a:prstGeom>
          <a:ln w="0">
            <a:noFill/>
          </a:ln>
        </p:spPr>
      </p:pic>
      <p:sp>
        <p:nvSpPr>
          <p:cNvPr id="396" name="PlaceHolder 12"/>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Graph Refinement</a:t>
            </a:r>
            <a:endParaRPr lang="fr-FR" sz="4400" b="0" strike="noStrike" spc="-1">
              <a:latin typeface="Arial"/>
            </a:endParaRPr>
          </a:p>
        </p:txBody>
      </p:sp>
      <p:sp>
        <p:nvSpPr>
          <p:cNvPr id="397" name="Rectangle 396"/>
          <p:cNvSpPr/>
          <p:nvPr/>
        </p:nvSpPr>
        <p:spPr>
          <a:xfrm>
            <a:off x="11700360" y="643104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DE7972A0-76F9-4026-AD62-F4C0C7FE18E3}" type="slidenum">
              <a:rPr lang="en-US" sz="2400" b="0" strike="noStrike" spc="-1">
                <a:solidFill>
                  <a:srgbClr val="000000"/>
                </a:solidFill>
                <a:latin typeface="Times New Roman"/>
                <a:ea typeface="DejaVu Sans"/>
              </a:rPr>
              <a:t>14</a:t>
            </a:fld>
            <a:endParaRPr lang="fr-FR" sz="2400" b="0" strike="noStrike" spc="-1">
              <a:latin typeface="Arial"/>
            </a:endParaRPr>
          </a:p>
        </p:txBody>
      </p:sp>
      <p:pic>
        <p:nvPicPr>
          <p:cNvPr id="398" name="Image 397"/>
          <p:cNvPicPr/>
          <p:nvPr/>
        </p:nvPicPr>
        <p:blipFill>
          <a:blip r:embed="rId6"/>
          <a:stretch/>
        </p:blipFill>
        <p:spPr>
          <a:xfrm>
            <a:off x="6244920" y="2164680"/>
            <a:ext cx="3950640" cy="4134240"/>
          </a:xfrm>
          <a:prstGeom prst="rect">
            <a:avLst/>
          </a:prstGeom>
          <a:ln w="0">
            <a:noFill/>
          </a:ln>
        </p:spPr>
      </p:pic>
      <p:sp>
        <p:nvSpPr>
          <p:cNvPr id="399" name="Ellipse 398"/>
          <p:cNvSpPr/>
          <p:nvPr/>
        </p:nvSpPr>
        <p:spPr>
          <a:xfrm>
            <a:off x="6330240" y="3861720"/>
            <a:ext cx="76320" cy="76680"/>
          </a:xfrm>
          <a:prstGeom prst="ellipse">
            <a:avLst/>
          </a:prstGeom>
          <a:solidFill>
            <a:srgbClr val="4E0063"/>
          </a:solidFill>
          <a:ln w="0">
            <a:noFill/>
          </a:ln>
        </p:spPr>
        <p:style>
          <a:lnRef idx="0">
            <a:scrgbClr r="0" g="0" b="0"/>
          </a:lnRef>
          <a:fillRef idx="0">
            <a:scrgbClr r="0" g="0" b="0"/>
          </a:fillRef>
          <a:effectRef idx="0">
            <a:scrgbClr r="0" g="0" b="0"/>
          </a:effectRef>
          <a:fontRef idx="minor"/>
        </p:style>
      </p:sp>
      <p:sp>
        <p:nvSpPr>
          <p:cNvPr id="400" name="Ellipse 399"/>
          <p:cNvSpPr/>
          <p:nvPr/>
        </p:nvSpPr>
        <p:spPr>
          <a:xfrm>
            <a:off x="6419520" y="3633120"/>
            <a:ext cx="76320" cy="76680"/>
          </a:xfrm>
          <a:prstGeom prst="ellipse">
            <a:avLst/>
          </a:prstGeom>
          <a:solidFill>
            <a:srgbClr val="4E0063"/>
          </a:solidFill>
          <a:ln w="0">
            <a:noFill/>
          </a:ln>
        </p:spPr>
        <p:style>
          <a:lnRef idx="0">
            <a:scrgbClr r="0" g="0" b="0"/>
          </a:lnRef>
          <a:fillRef idx="0">
            <a:scrgbClr r="0" g="0" b="0"/>
          </a:fillRef>
          <a:effectRef idx="0">
            <a:scrgbClr r="0" g="0" b="0"/>
          </a:effectRef>
          <a:fontRef idx="minor"/>
        </p:style>
      </p:sp>
      <p:sp>
        <p:nvSpPr>
          <p:cNvPr id="401" name="Ellipse 400"/>
          <p:cNvSpPr/>
          <p:nvPr/>
        </p:nvSpPr>
        <p:spPr>
          <a:xfrm>
            <a:off x="6477480" y="2365920"/>
            <a:ext cx="76320" cy="76680"/>
          </a:xfrm>
          <a:prstGeom prst="ellipse">
            <a:avLst/>
          </a:prstGeom>
          <a:solidFill>
            <a:srgbClr val="4E0063"/>
          </a:solidFill>
          <a:ln w="0">
            <a:noFill/>
          </a:ln>
        </p:spPr>
        <p:style>
          <a:lnRef idx="0">
            <a:scrgbClr r="0" g="0" b="0"/>
          </a:lnRef>
          <a:fillRef idx="0">
            <a:scrgbClr r="0" g="0" b="0"/>
          </a:fillRef>
          <a:effectRef idx="0">
            <a:scrgbClr r="0" g="0" b="0"/>
          </a:effectRef>
          <a:fontRef idx="minor"/>
        </p:style>
      </p:sp>
      <p:sp>
        <p:nvSpPr>
          <p:cNvPr id="402" name="Ellipse 401"/>
          <p:cNvSpPr/>
          <p:nvPr/>
        </p:nvSpPr>
        <p:spPr>
          <a:xfrm>
            <a:off x="6380640" y="2676240"/>
            <a:ext cx="76320" cy="76320"/>
          </a:xfrm>
          <a:prstGeom prst="ellipse">
            <a:avLst/>
          </a:prstGeom>
          <a:solidFill>
            <a:srgbClr val="4E0063"/>
          </a:solidFill>
          <a:ln w="0">
            <a:noFill/>
          </a:ln>
        </p:spPr>
        <p:style>
          <a:lnRef idx="0">
            <a:scrgbClr r="0" g="0" b="0"/>
          </a:lnRef>
          <a:fillRef idx="0">
            <a:scrgbClr r="0" g="0" b="0"/>
          </a:fillRef>
          <a:effectRef idx="0">
            <a:scrgbClr r="0" g="0" b="0"/>
          </a:effectRef>
          <a:fontRef idx="minor"/>
        </p:style>
      </p:sp>
      <p:sp>
        <p:nvSpPr>
          <p:cNvPr id="403" name="Ellipse 402"/>
          <p:cNvSpPr/>
          <p:nvPr/>
        </p:nvSpPr>
        <p:spPr>
          <a:xfrm>
            <a:off x="6620040" y="2164680"/>
            <a:ext cx="206280" cy="473040"/>
          </a:xfrm>
          <a:prstGeom prst="ellipse">
            <a:avLst/>
          </a:prstGeom>
          <a:noFill/>
          <a:ln w="19080">
            <a:solidFill>
              <a:srgbClr val="4E0063"/>
            </a:solidFill>
            <a:round/>
          </a:ln>
        </p:spPr>
        <p:style>
          <a:lnRef idx="0">
            <a:scrgbClr r="0" g="0" b="0"/>
          </a:lnRef>
          <a:fillRef idx="0">
            <a:scrgbClr r="0" g="0" b="0"/>
          </a:fillRef>
          <a:effectRef idx="0">
            <a:scrgbClr r="0" g="0" b="0"/>
          </a:effectRef>
          <a:fontRef idx="minor"/>
        </p:style>
      </p:sp>
      <p:sp>
        <p:nvSpPr>
          <p:cNvPr id="404" name="Ellipse 403"/>
          <p:cNvSpPr/>
          <p:nvPr/>
        </p:nvSpPr>
        <p:spPr>
          <a:xfrm rot="457200">
            <a:off x="6463440" y="2507040"/>
            <a:ext cx="205200" cy="417960"/>
          </a:xfrm>
          <a:prstGeom prst="ellipse">
            <a:avLst/>
          </a:prstGeom>
          <a:noFill/>
          <a:ln w="19080">
            <a:solidFill>
              <a:srgbClr val="4E0063"/>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99"/>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400"/>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401"/>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4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403"/>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4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fill="hold" nodeType="clickEffect">
                                  <p:stCondLst>
                                    <p:cond delay="0"/>
                                  </p:stCondLst>
                                  <p:childTnLst>
                                    <p:set>
                                      <p:cBhvr>
                                        <p:cTn id="26" dur="1" fill="hold">
                                          <p:stCondLst>
                                            <p:cond delay="0"/>
                                          </p:stCondLst>
                                        </p:cTn>
                                        <p:tgtEl>
                                          <p:spTgt spid="394"/>
                                        </p:tgtEl>
                                        <p:attrNameLst>
                                          <p:attrName>style.visibility</p:attrName>
                                        </p:attrNameLst>
                                      </p:cBhvr>
                                      <p:to>
                                        <p:strVal val="hidden"/>
                                      </p:to>
                                    </p:set>
                                  </p:childTnLst>
                                </p:cTn>
                              </p:par>
                              <p:par>
                                <p:cTn id="27" presetID="1" presetClass="exit" fill="hold" nodeType="withEffect">
                                  <p:stCondLst>
                                    <p:cond delay="0"/>
                                  </p:stCondLst>
                                  <p:childTnLst>
                                    <p:set>
                                      <p:cBhvr>
                                        <p:cTn id="28" dur="1" fill="hold">
                                          <p:stCondLst>
                                            <p:cond delay="0"/>
                                          </p:stCondLst>
                                        </p:cTn>
                                        <p:tgtEl>
                                          <p:spTgt spid="399"/>
                                        </p:tgtEl>
                                        <p:attrNameLst>
                                          <p:attrName>style.visibility</p:attrName>
                                        </p:attrNameLst>
                                      </p:cBhvr>
                                      <p:to>
                                        <p:strVal val="hidden"/>
                                      </p:to>
                                    </p:set>
                                  </p:childTnLst>
                                </p:cTn>
                              </p:par>
                              <p:par>
                                <p:cTn id="29" presetID="1" presetClass="exit" fill="hold" nodeType="withEffect">
                                  <p:stCondLst>
                                    <p:cond delay="0"/>
                                  </p:stCondLst>
                                  <p:childTnLst>
                                    <p:set>
                                      <p:cBhvr>
                                        <p:cTn id="30" dur="1" fill="hold">
                                          <p:stCondLst>
                                            <p:cond delay="0"/>
                                          </p:stCondLst>
                                        </p:cTn>
                                        <p:tgtEl>
                                          <p:spTgt spid="400"/>
                                        </p:tgtEl>
                                        <p:attrNameLst>
                                          <p:attrName>style.visibility</p:attrName>
                                        </p:attrNameLst>
                                      </p:cBhvr>
                                      <p:to>
                                        <p:strVal val="hidden"/>
                                      </p:to>
                                    </p:set>
                                  </p:childTnLst>
                                </p:cTn>
                              </p:par>
                              <p:par>
                                <p:cTn id="31" presetID="1" presetClass="exit" fill="hold" nodeType="withEffect">
                                  <p:stCondLst>
                                    <p:cond delay="0"/>
                                  </p:stCondLst>
                                  <p:childTnLst>
                                    <p:set>
                                      <p:cBhvr>
                                        <p:cTn id="32" dur="1" fill="hold">
                                          <p:stCondLst>
                                            <p:cond delay="0"/>
                                          </p:stCondLst>
                                        </p:cTn>
                                        <p:tgtEl>
                                          <p:spTgt spid="401"/>
                                        </p:tgtEl>
                                        <p:attrNameLst>
                                          <p:attrName>style.visibility</p:attrName>
                                        </p:attrNameLst>
                                      </p:cBhvr>
                                      <p:to>
                                        <p:strVal val="hidden"/>
                                      </p:to>
                                    </p:set>
                                  </p:childTnLst>
                                </p:cTn>
                              </p:par>
                              <p:par>
                                <p:cTn id="33" presetID="1" presetClass="exit" fill="hold" nodeType="withEffect">
                                  <p:stCondLst>
                                    <p:cond delay="0"/>
                                  </p:stCondLst>
                                  <p:childTnLst>
                                    <p:set>
                                      <p:cBhvr>
                                        <p:cTn id="34" dur="1" fill="hold">
                                          <p:stCondLst>
                                            <p:cond delay="0"/>
                                          </p:stCondLst>
                                        </p:cTn>
                                        <p:tgtEl>
                                          <p:spTgt spid="402"/>
                                        </p:tgtEl>
                                        <p:attrNameLst>
                                          <p:attrName>style.visibility</p:attrName>
                                        </p:attrNameLst>
                                      </p:cBhvr>
                                      <p:to>
                                        <p:strVal val="hidden"/>
                                      </p:to>
                                    </p:set>
                                  </p:childTnLst>
                                </p:cTn>
                              </p:par>
                              <p:par>
                                <p:cTn id="35" presetID="1" presetClass="exit" fill="hold" nodeType="withEffect">
                                  <p:stCondLst>
                                    <p:cond delay="0"/>
                                  </p:stCondLst>
                                  <p:childTnLst>
                                    <p:set>
                                      <p:cBhvr>
                                        <p:cTn id="36" dur="1" fill="hold">
                                          <p:stCondLst>
                                            <p:cond delay="0"/>
                                          </p:stCondLst>
                                        </p:cTn>
                                        <p:tgtEl>
                                          <p:spTgt spid="403"/>
                                        </p:tgtEl>
                                        <p:attrNameLst>
                                          <p:attrName>style.visibility</p:attrName>
                                        </p:attrNameLst>
                                      </p:cBhvr>
                                      <p:to>
                                        <p:strVal val="hidden"/>
                                      </p:to>
                                    </p:set>
                                  </p:childTnLst>
                                </p:cTn>
                              </p:par>
                              <p:par>
                                <p:cTn id="37" presetID="1" presetClass="exit" fill="hold" nodeType="withEffect">
                                  <p:stCondLst>
                                    <p:cond delay="0"/>
                                  </p:stCondLst>
                                  <p:childTnLst>
                                    <p:set>
                                      <p:cBhvr>
                                        <p:cTn id="38" dur="1" fill="hold">
                                          <p:stCondLst>
                                            <p:cond delay="0"/>
                                          </p:stCondLst>
                                        </p:cTn>
                                        <p:tgtEl>
                                          <p:spTgt spid="404"/>
                                        </p:tgtEl>
                                        <p:attrNameLst>
                                          <p:attrName>style.visibility</p:attrName>
                                        </p:attrNameLst>
                                      </p:cBhvr>
                                      <p:to>
                                        <p:strVal val="hidden"/>
                                      </p:to>
                                    </p:set>
                                  </p:childTnLst>
                                </p:cTn>
                              </p:par>
                              <p:par>
                                <p:cTn id="39" presetID="1" presetClass="entr" fill="hold" nodeType="withEffect">
                                  <p:stCondLst>
                                    <p:cond delay="0"/>
                                  </p:stCondLst>
                                  <p:childTnLst>
                                    <p:set>
                                      <p:cBhvr>
                                        <p:cTn id="40" dur="1" fill="hold">
                                          <p:stCondLst>
                                            <p:cond delay="0"/>
                                          </p:stCondLst>
                                        </p:cTn>
                                        <p:tgtEl>
                                          <p:spTgt spid="39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393"/>
                                        </p:tgtEl>
                                        <p:attrNameLst>
                                          <p:attrName>style.visibility</p:attrName>
                                        </p:attrNameLst>
                                      </p:cBhvr>
                                      <p:to>
                                        <p:strVal val="visible"/>
                                      </p:to>
                                    </p:set>
                                  </p:childTnLst>
                                </p:cTn>
                              </p:par>
                              <p:par>
                                <p:cTn id="45" presetID="1" presetClass="exit" fill="hold" nodeType="withEffect">
                                  <p:stCondLst>
                                    <p:cond delay="0"/>
                                  </p:stCondLst>
                                  <p:childTnLst>
                                    <p:set>
                                      <p:cBhvr>
                                        <p:cTn id="46" dur="1" fill="hold">
                                          <p:stCondLst>
                                            <p:cond delay="0"/>
                                          </p:stCondLst>
                                        </p:cTn>
                                        <p:tgtEl>
                                          <p:spTgt spid="3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Image 404"/>
          <p:cNvPicPr/>
          <p:nvPr/>
        </p:nvPicPr>
        <p:blipFill>
          <a:blip r:embed="rId3"/>
          <a:stretch/>
        </p:blipFill>
        <p:spPr>
          <a:xfrm>
            <a:off x="6967440" y="1728000"/>
            <a:ext cx="4901040" cy="5128920"/>
          </a:xfrm>
          <a:prstGeom prst="rect">
            <a:avLst/>
          </a:prstGeom>
          <a:ln w="0">
            <a:noFill/>
          </a:ln>
        </p:spPr>
      </p:pic>
      <p:sp>
        <p:nvSpPr>
          <p:cNvPr id="406" name="PlaceHolder 14"/>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Cycle Merging</a:t>
            </a:r>
            <a:endParaRPr lang="fr-FR" sz="4400" b="0" strike="noStrike" spc="-1">
              <a:latin typeface="Arial"/>
            </a:endParaRPr>
          </a:p>
        </p:txBody>
      </p:sp>
      <p:sp>
        <p:nvSpPr>
          <p:cNvPr id="407" name="Rectangle 406"/>
          <p:cNvSpPr/>
          <p:nvPr/>
        </p:nvSpPr>
        <p:spPr>
          <a:xfrm>
            <a:off x="11700360" y="643104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EC3EADAF-3900-4757-9615-C3731B4A9003}" type="slidenum">
              <a:rPr lang="en-US" sz="2400" b="0" strike="noStrike" spc="-1">
                <a:solidFill>
                  <a:srgbClr val="000000"/>
                </a:solidFill>
                <a:latin typeface="Times New Roman"/>
                <a:ea typeface="DejaVu Sans"/>
              </a:rPr>
              <a:t>15</a:t>
            </a:fld>
            <a:endParaRPr lang="fr-FR" sz="2400" b="0" strike="noStrike" spc="-1">
              <a:latin typeface="Arial"/>
            </a:endParaRPr>
          </a:p>
        </p:txBody>
      </p:sp>
      <p:pic>
        <p:nvPicPr>
          <p:cNvPr id="408" name="Image 407"/>
          <p:cNvPicPr/>
          <p:nvPr/>
        </p:nvPicPr>
        <p:blipFill>
          <a:blip r:embed="rId4"/>
          <a:stretch/>
        </p:blipFill>
        <p:spPr>
          <a:xfrm>
            <a:off x="3600000" y="1583640"/>
            <a:ext cx="5038920" cy="5273280"/>
          </a:xfrm>
          <a:prstGeom prst="rect">
            <a:avLst/>
          </a:prstGeom>
          <a:ln w="0">
            <a:noFill/>
          </a:ln>
        </p:spPr>
      </p:pic>
      <p:pic>
        <p:nvPicPr>
          <p:cNvPr id="409" name="Image 408"/>
          <p:cNvPicPr/>
          <p:nvPr/>
        </p:nvPicPr>
        <p:blipFill>
          <a:blip r:embed="rId5"/>
          <a:stretch/>
        </p:blipFill>
        <p:spPr>
          <a:xfrm>
            <a:off x="3600000" y="1583640"/>
            <a:ext cx="5038920" cy="5273280"/>
          </a:xfrm>
          <a:prstGeom prst="rect">
            <a:avLst/>
          </a:prstGeom>
          <a:ln w="0">
            <a:noFill/>
          </a:ln>
        </p:spPr>
      </p:pic>
      <p:pic>
        <p:nvPicPr>
          <p:cNvPr id="410" name="Image 409"/>
          <p:cNvPicPr/>
          <p:nvPr/>
        </p:nvPicPr>
        <p:blipFill>
          <a:blip r:embed="rId6"/>
          <a:stretch/>
        </p:blipFill>
        <p:spPr>
          <a:xfrm>
            <a:off x="3600000" y="1583640"/>
            <a:ext cx="5038920" cy="5273280"/>
          </a:xfrm>
          <a:prstGeom prst="rect">
            <a:avLst/>
          </a:prstGeom>
          <a:ln w="0">
            <a:noFill/>
          </a:ln>
        </p:spPr>
      </p:pic>
      <p:pic>
        <p:nvPicPr>
          <p:cNvPr id="411" name="Image 410"/>
          <p:cNvPicPr/>
          <p:nvPr/>
        </p:nvPicPr>
        <p:blipFill>
          <a:blip r:embed="rId7"/>
          <a:stretch/>
        </p:blipFill>
        <p:spPr>
          <a:xfrm>
            <a:off x="3600000" y="1583640"/>
            <a:ext cx="5038920" cy="5273280"/>
          </a:xfrm>
          <a:prstGeom prst="rect">
            <a:avLst/>
          </a:prstGeom>
          <a:ln w="0">
            <a:noFill/>
          </a:ln>
        </p:spPr>
      </p:pic>
      <p:sp>
        <p:nvSpPr>
          <p:cNvPr id="412" name="Ellipse 411"/>
          <p:cNvSpPr/>
          <p:nvPr/>
        </p:nvSpPr>
        <p:spPr>
          <a:xfrm rot="1191000">
            <a:off x="3533400" y="4015800"/>
            <a:ext cx="538920" cy="38340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413" name="Forme libre : forme 412"/>
          <p:cNvSpPr/>
          <p:nvPr/>
        </p:nvSpPr>
        <p:spPr>
          <a:xfrm>
            <a:off x="3613680" y="4095720"/>
            <a:ext cx="190440" cy="131040"/>
          </a:xfrm>
          <a:custGeom>
            <a:avLst/>
            <a:gdLst/>
            <a:ahLst/>
            <a:cxnLst/>
            <a:rect l="0" t="0" r="r" b="b"/>
            <a:pathLst>
              <a:path w="530" h="365">
                <a:moveTo>
                  <a:pt x="0" y="364"/>
                </a:moveTo>
                <a:lnTo>
                  <a:pt x="529" y="0"/>
                </a:lnTo>
              </a:path>
            </a:pathLst>
          </a:custGeom>
          <a:ln w="38160">
            <a:solidFill>
              <a:srgbClr val="4E0063"/>
            </a:solidFill>
            <a:round/>
          </a:ln>
        </p:spPr>
      </p:sp>
      <p:sp>
        <p:nvSpPr>
          <p:cNvPr id="414" name="Forme libre : forme 413"/>
          <p:cNvSpPr/>
          <p:nvPr/>
        </p:nvSpPr>
        <p:spPr>
          <a:xfrm>
            <a:off x="3863520" y="4188960"/>
            <a:ext cx="131400" cy="97200"/>
          </a:xfrm>
          <a:custGeom>
            <a:avLst/>
            <a:gdLst/>
            <a:ahLst/>
            <a:cxnLst/>
            <a:rect l="0" t="0" r="r" b="b"/>
            <a:pathLst>
              <a:path w="366" h="271">
                <a:moveTo>
                  <a:pt x="0" y="270"/>
                </a:moveTo>
                <a:lnTo>
                  <a:pt x="365" y="0"/>
                </a:lnTo>
              </a:path>
            </a:pathLst>
          </a:custGeom>
          <a:ln w="38160">
            <a:solidFill>
              <a:srgbClr val="4E0063"/>
            </a:solidFill>
            <a:round/>
          </a:ln>
        </p:spPr>
      </p:sp>
      <p:sp>
        <p:nvSpPr>
          <p:cNvPr id="415" name="Forme libre : forme 414"/>
          <p:cNvSpPr/>
          <p:nvPr/>
        </p:nvSpPr>
        <p:spPr>
          <a:xfrm>
            <a:off x="3673080" y="3509640"/>
            <a:ext cx="217440" cy="95040"/>
          </a:xfrm>
          <a:custGeom>
            <a:avLst/>
            <a:gdLst/>
            <a:ahLst/>
            <a:cxnLst/>
            <a:rect l="0" t="0" r="r" b="b"/>
            <a:pathLst>
              <a:path w="605" h="265">
                <a:moveTo>
                  <a:pt x="0" y="264"/>
                </a:moveTo>
                <a:lnTo>
                  <a:pt x="604" y="0"/>
                </a:lnTo>
              </a:path>
            </a:pathLst>
          </a:custGeom>
          <a:ln w="38160">
            <a:solidFill>
              <a:srgbClr val="4E0063"/>
            </a:solidFill>
            <a:round/>
          </a:ln>
        </p:spPr>
      </p:sp>
      <p:sp>
        <p:nvSpPr>
          <p:cNvPr id="416" name="Forme libre : forme 415"/>
          <p:cNvSpPr/>
          <p:nvPr/>
        </p:nvSpPr>
        <p:spPr>
          <a:xfrm>
            <a:off x="3922560" y="3616920"/>
            <a:ext cx="122040" cy="78120"/>
          </a:xfrm>
          <a:custGeom>
            <a:avLst/>
            <a:gdLst/>
            <a:ahLst/>
            <a:cxnLst/>
            <a:rect l="0" t="0" r="r" b="b"/>
            <a:pathLst>
              <a:path w="340" h="218">
                <a:moveTo>
                  <a:pt x="0" y="217"/>
                </a:moveTo>
                <a:lnTo>
                  <a:pt x="339" y="0"/>
                </a:lnTo>
              </a:path>
            </a:pathLst>
          </a:custGeom>
          <a:ln w="38160">
            <a:solidFill>
              <a:srgbClr val="4E0063"/>
            </a:solidFill>
            <a:round/>
          </a:ln>
        </p:spPr>
      </p:sp>
      <p:sp>
        <p:nvSpPr>
          <p:cNvPr id="417" name="Ellipse 416"/>
          <p:cNvSpPr/>
          <p:nvPr/>
        </p:nvSpPr>
        <p:spPr>
          <a:xfrm rot="1771800">
            <a:off x="3625560" y="3441960"/>
            <a:ext cx="474840" cy="34200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418" name="Ellipse 417"/>
          <p:cNvSpPr/>
          <p:nvPr/>
        </p:nvSpPr>
        <p:spPr>
          <a:xfrm rot="1750200">
            <a:off x="4132800" y="4133880"/>
            <a:ext cx="497160" cy="33660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413"/>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410"/>
                                        </p:tgtEl>
                                        <p:attrNameLst>
                                          <p:attrName>style.visibility</p:attrName>
                                        </p:attrNameLst>
                                      </p:cBhvr>
                                      <p:to>
                                        <p:strVal val="visible"/>
                                      </p:to>
                                    </p:set>
                                  </p:childTnLst>
                                </p:cTn>
                              </p:par>
                              <p:par>
                                <p:cTn id="15" presetID="1" presetClass="exit" fill="hold" nodeType="withEffect">
                                  <p:stCondLst>
                                    <p:cond delay="0"/>
                                  </p:stCondLst>
                                  <p:childTnLst>
                                    <p:set>
                                      <p:cBhvr>
                                        <p:cTn id="16" dur="1" fill="hold">
                                          <p:stCondLst>
                                            <p:cond delay="0"/>
                                          </p:stCondLst>
                                        </p:cTn>
                                        <p:tgtEl>
                                          <p:spTgt spid="408"/>
                                        </p:tgtEl>
                                        <p:attrNameLst>
                                          <p:attrName>style.visibility</p:attrName>
                                        </p:attrNameLst>
                                      </p:cBhvr>
                                      <p:to>
                                        <p:strVal val="hidden"/>
                                      </p:to>
                                    </p:set>
                                  </p:childTnLst>
                                </p:cTn>
                              </p:par>
                              <p:par>
                                <p:cTn id="17" presetID="10" presetClass="exit" fill="hold" nodeType="withEffect">
                                  <p:stCondLst>
                                    <p:cond delay="0"/>
                                  </p:stCondLst>
                                  <p:childTnLst>
                                    <p:animEffect transition="out" filter="fade">
                                      <p:cBhvr additive="repl">
                                        <p:cTn id="18" dur="1000"/>
                                        <p:tgtEl>
                                          <p:spTgt spid="412"/>
                                        </p:tgtEl>
                                      </p:cBhvr>
                                    </p:animEffect>
                                    <p:set>
                                      <p:cBhvr>
                                        <p:cTn id="19" fill="hold">
                                          <p:stCondLst>
                                            <p:cond delay="999"/>
                                          </p:stCondLst>
                                        </p:cTn>
                                        <p:tgtEl>
                                          <p:spTgt spid="412"/>
                                        </p:tgtEl>
                                        <p:attrNameLst>
                                          <p:attrName>style.visibility</p:attrName>
                                        </p:attrNameLst>
                                      </p:cBhvr>
                                      <p:to>
                                        <p:strVal val="hidden"/>
                                      </p:to>
                                    </p:set>
                                  </p:childTnLst>
                                </p:cTn>
                              </p:par>
                              <p:par>
                                <p:cTn id="20" presetID="1" presetClass="exit" fill="hold" nodeType="withEffect">
                                  <p:stCondLst>
                                    <p:cond delay="0"/>
                                  </p:stCondLst>
                                  <p:childTnLst>
                                    <p:set>
                                      <p:cBhvr>
                                        <p:cTn id="21" dur="1" fill="hold">
                                          <p:stCondLst>
                                            <p:cond delay="0"/>
                                          </p:stCondLst>
                                        </p:cTn>
                                        <p:tgtEl>
                                          <p:spTgt spid="413"/>
                                        </p:tgtEl>
                                        <p:attrNameLst>
                                          <p:attrName>style.visibility</p:attrName>
                                        </p:attrNameLst>
                                      </p:cBhvr>
                                      <p:to>
                                        <p:strVal val="hidden"/>
                                      </p:to>
                                    </p:set>
                                  </p:childTnLst>
                                </p:cTn>
                              </p:par>
                              <p:par>
                                <p:cTn id="22" presetID="1" presetClass="exit" fill="hold" nodeType="withEffect">
                                  <p:stCondLst>
                                    <p:cond delay="0"/>
                                  </p:stCondLst>
                                  <p:childTnLst>
                                    <p:set>
                                      <p:cBhvr>
                                        <p:cTn id="23" dur="1" fill="hold">
                                          <p:stCondLst>
                                            <p:cond delay="0"/>
                                          </p:stCondLst>
                                        </p:cTn>
                                        <p:tgtEl>
                                          <p:spTgt spid="4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fill="hold" nodeType="clickEffect">
                                  <p:stCondLst>
                                    <p:cond delay="0"/>
                                  </p:stCondLst>
                                  <p:childTnLst>
                                    <p:set>
                                      <p:cBhvr>
                                        <p:cTn id="27" dur="1" fill="hold">
                                          <p:stCondLst>
                                            <p:cond delay="0"/>
                                          </p:stCondLst>
                                        </p:cTn>
                                        <p:tgtEl>
                                          <p:spTgt spid="415"/>
                                        </p:tgtEl>
                                        <p:attrNameLst>
                                          <p:attrName>style.visibility</p:attrName>
                                        </p:attrNameLst>
                                      </p:cBhvr>
                                      <p:to>
                                        <p:strVal val="visible"/>
                                      </p:to>
                                    </p:set>
                                  </p:childTnLst>
                                </p:cTn>
                              </p:par>
                              <p:par>
                                <p:cTn id="28" presetID="1" presetClass="entr" fill="hold" nodeType="withEffect">
                                  <p:stCondLst>
                                    <p:cond delay="0"/>
                                  </p:stCondLst>
                                  <p:childTnLst>
                                    <p:set>
                                      <p:cBhvr>
                                        <p:cTn id="29" dur="1" fill="hold">
                                          <p:stCondLst>
                                            <p:cond delay="0"/>
                                          </p:stCondLst>
                                        </p:cTn>
                                        <p:tgtEl>
                                          <p:spTgt spid="416"/>
                                        </p:tgtEl>
                                        <p:attrNameLst>
                                          <p:attrName>style.visibility</p:attrName>
                                        </p:attrNameLst>
                                      </p:cBhvr>
                                      <p:to>
                                        <p:strVal val="visible"/>
                                      </p:to>
                                    </p:set>
                                  </p:childTnLst>
                                </p:cTn>
                              </p:par>
                              <p:par>
                                <p:cTn id="30" presetID="1" presetClass="entr" fill="hold" nodeType="withEffect">
                                  <p:stCondLst>
                                    <p:cond delay="0"/>
                                  </p:stCondLst>
                                  <p:childTnLst>
                                    <p:set>
                                      <p:cBhvr>
                                        <p:cTn id="31" dur="1" fill="hold">
                                          <p:stCondLst>
                                            <p:cond delay="0"/>
                                          </p:stCondLst>
                                        </p:cTn>
                                        <p:tgtEl>
                                          <p:spTgt spid="4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fill="hold" nodeType="clickEffect">
                                  <p:stCondLst>
                                    <p:cond delay="0"/>
                                  </p:stCondLst>
                                  <p:childTnLst>
                                    <p:set>
                                      <p:cBhvr>
                                        <p:cTn id="35" dur="1" fill="hold">
                                          <p:stCondLst>
                                            <p:cond delay="0"/>
                                          </p:stCondLst>
                                        </p:cTn>
                                        <p:tgtEl>
                                          <p:spTgt spid="409"/>
                                        </p:tgtEl>
                                        <p:attrNameLst>
                                          <p:attrName>style.visibility</p:attrName>
                                        </p:attrNameLst>
                                      </p:cBhvr>
                                      <p:to>
                                        <p:strVal val="visible"/>
                                      </p:to>
                                    </p:set>
                                  </p:childTnLst>
                                </p:cTn>
                              </p:par>
                              <p:par>
                                <p:cTn id="36" presetID="1" presetClass="exit" fill="hold" nodeType="withEffect">
                                  <p:stCondLst>
                                    <p:cond delay="0"/>
                                  </p:stCondLst>
                                  <p:childTnLst>
                                    <p:set>
                                      <p:cBhvr>
                                        <p:cTn id="37" dur="1" fill="hold">
                                          <p:stCondLst>
                                            <p:cond delay="0"/>
                                          </p:stCondLst>
                                        </p:cTn>
                                        <p:tgtEl>
                                          <p:spTgt spid="410"/>
                                        </p:tgtEl>
                                        <p:attrNameLst>
                                          <p:attrName>style.visibility</p:attrName>
                                        </p:attrNameLst>
                                      </p:cBhvr>
                                      <p:to>
                                        <p:strVal val="hidden"/>
                                      </p:to>
                                    </p:set>
                                  </p:childTnLst>
                                </p:cTn>
                              </p:par>
                              <p:par>
                                <p:cTn id="38" presetID="1" presetClass="exit" fill="hold" nodeType="withEffect">
                                  <p:stCondLst>
                                    <p:cond delay="0"/>
                                  </p:stCondLst>
                                  <p:childTnLst>
                                    <p:set>
                                      <p:cBhvr>
                                        <p:cTn id="39" dur="1" fill="hold">
                                          <p:stCondLst>
                                            <p:cond delay="0"/>
                                          </p:stCondLst>
                                        </p:cTn>
                                        <p:tgtEl>
                                          <p:spTgt spid="415"/>
                                        </p:tgtEl>
                                        <p:attrNameLst>
                                          <p:attrName>style.visibility</p:attrName>
                                        </p:attrNameLst>
                                      </p:cBhvr>
                                      <p:to>
                                        <p:strVal val="hidden"/>
                                      </p:to>
                                    </p:set>
                                  </p:childTnLst>
                                </p:cTn>
                              </p:par>
                              <p:par>
                                <p:cTn id="40" presetID="1" presetClass="exit" fill="hold" nodeType="withEffect">
                                  <p:stCondLst>
                                    <p:cond delay="0"/>
                                  </p:stCondLst>
                                  <p:childTnLst>
                                    <p:set>
                                      <p:cBhvr>
                                        <p:cTn id="41" dur="1" fill="hold">
                                          <p:stCondLst>
                                            <p:cond delay="0"/>
                                          </p:stCondLst>
                                        </p:cTn>
                                        <p:tgtEl>
                                          <p:spTgt spid="416"/>
                                        </p:tgtEl>
                                        <p:attrNameLst>
                                          <p:attrName>style.visibility</p:attrName>
                                        </p:attrNameLst>
                                      </p:cBhvr>
                                      <p:to>
                                        <p:strVal val="hidden"/>
                                      </p:to>
                                    </p:set>
                                  </p:childTnLst>
                                </p:cTn>
                              </p:par>
                              <p:par>
                                <p:cTn id="42" presetID="10" presetClass="exit" fill="hold" nodeType="withEffect">
                                  <p:stCondLst>
                                    <p:cond delay="0"/>
                                  </p:stCondLst>
                                  <p:childTnLst>
                                    <p:animEffect transition="out" filter="fade">
                                      <p:cBhvr additive="repl">
                                        <p:cTn id="43" dur="1000"/>
                                        <p:tgtEl>
                                          <p:spTgt spid="417"/>
                                        </p:tgtEl>
                                      </p:cBhvr>
                                    </p:animEffect>
                                    <p:set>
                                      <p:cBhvr>
                                        <p:cTn id="44" fill="hold">
                                          <p:stCondLst>
                                            <p:cond delay="999"/>
                                          </p:stCondLst>
                                        </p:cTn>
                                        <p:tgtEl>
                                          <p:spTgt spid="4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4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fill="hold" nodeType="clickEffect">
                                  <p:stCondLst>
                                    <p:cond delay="0"/>
                                  </p:stCondLst>
                                  <p:childTnLst>
                                    <p:set>
                                      <p:cBhvr>
                                        <p:cTn id="52" dur="1" fill="hold">
                                          <p:stCondLst>
                                            <p:cond delay="0"/>
                                          </p:stCondLst>
                                        </p:cTn>
                                        <p:tgtEl>
                                          <p:spTgt spid="411"/>
                                        </p:tgtEl>
                                        <p:attrNameLst>
                                          <p:attrName>style.visibility</p:attrName>
                                        </p:attrNameLst>
                                      </p:cBhvr>
                                      <p:to>
                                        <p:strVal val="visible"/>
                                      </p:to>
                                    </p:set>
                                  </p:childTnLst>
                                </p:cTn>
                              </p:par>
                              <p:par>
                                <p:cTn id="53" presetID="1" presetClass="exit" fill="hold" nodeType="withEffect">
                                  <p:stCondLst>
                                    <p:cond delay="0"/>
                                  </p:stCondLst>
                                  <p:childTnLst>
                                    <p:set>
                                      <p:cBhvr>
                                        <p:cTn id="54" dur="1" fill="hold">
                                          <p:stCondLst>
                                            <p:cond delay="0"/>
                                          </p:stCondLst>
                                        </p:cTn>
                                        <p:tgtEl>
                                          <p:spTgt spid="409"/>
                                        </p:tgtEl>
                                        <p:attrNameLst>
                                          <p:attrName>style.visibility</p:attrName>
                                        </p:attrNameLst>
                                      </p:cBhvr>
                                      <p:to>
                                        <p:strVal val="hidden"/>
                                      </p:to>
                                    </p:set>
                                  </p:childTnLst>
                                </p:cTn>
                              </p:par>
                              <p:par>
                                <p:cTn id="55" presetID="10" presetClass="exit" fill="hold" nodeType="withEffect">
                                  <p:stCondLst>
                                    <p:cond delay="0"/>
                                  </p:stCondLst>
                                  <p:childTnLst>
                                    <p:animEffect transition="out" filter="fade">
                                      <p:cBhvr additive="repl">
                                        <p:cTn id="56" dur="1000"/>
                                        <p:tgtEl>
                                          <p:spTgt spid="418"/>
                                        </p:tgtEl>
                                      </p:cBhvr>
                                    </p:animEffect>
                                    <p:set>
                                      <p:cBhvr>
                                        <p:cTn id="57" fill="hold">
                                          <p:stCondLst>
                                            <p:cond delay="999"/>
                                          </p:stCondLst>
                                        </p:cTn>
                                        <p:tgtEl>
                                          <p:spTgt spid="41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5" presetClass="path" fill="hold" nodeType="clickEffect">
                                  <p:stCondLst>
                                    <p:cond delay="0"/>
                                  </p:stCondLst>
                                  <p:childTnLst>
                                    <p:animMotion origin="layout" path="M 0 0 L -0.25 0 E">
                                      <p:cBhvr>
                                        <p:cTn id="61" dur="1000" fill="hold"/>
                                        <p:tgtEl>
                                          <p:spTgt spid="411"/>
                                        </p:tgtEl>
                                      </p:cBhvr>
                                    </p:animMotion>
                                  </p:childTnLst>
                                </p:cTn>
                              </p:par>
                              <p:par>
                                <p:cTn id="62" presetID="1" presetClass="entr" fill="hold" nodeType="withEffect">
                                  <p:stCondLst>
                                    <p:cond delay="0"/>
                                  </p:stCondLst>
                                  <p:childTnLst>
                                    <p:set>
                                      <p:cBhvr>
                                        <p:cTn id="63"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Rectangle 418"/>
          <p:cNvSpPr/>
          <p:nvPr/>
        </p:nvSpPr>
        <p:spPr>
          <a:xfrm>
            <a:off x="6614280" y="4002480"/>
            <a:ext cx="5125320" cy="2481840"/>
          </a:xfrm>
          <a:prstGeom prst="rect">
            <a:avLst/>
          </a:prstGeom>
          <a:solidFill>
            <a:srgbClr val="4E0063"/>
          </a:solidFill>
          <a:ln w="0">
            <a:noFill/>
          </a:ln>
        </p:spPr>
        <p:style>
          <a:lnRef idx="0">
            <a:scrgbClr r="0" g="0" b="0"/>
          </a:lnRef>
          <a:fillRef idx="0">
            <a:scrgbClr r="0" g="0" b="0"/>
          </a:fillRef>
          <a:effectRef idx="0">
            <a:scrgbClr r="0" g="0" b="0"/>
          </a:effectRef>
          <a:fontRef idx="minor"/>
        </p:style>
      </p:sp>
      <p:sp>
        <p:nvSpPr>
          <p:cNvPr id="420" name="Rectangle 419"/>
          <p:cNvSpPr/>
          <p:nvPr/>
        </p:nvSpPr>
        <p:spPr>
          <a:xfrm>
            <a:off x="1080000" y="1800000"/>
            <a:ext cx="5276160" cy="4678920"/>
          </a:xfrm>
          <a:prstGeom prst="rect">
            <a:avLst/>
          </a:prstGeom>
          <a:solidFill>
            <a:srgbClr val="4E0063"/>
          </a:solidFill>
          <a:ln w="0">
            <a:noFill/>
          </a:ln>
        </p:spPr>
        <p:style>
          <a:lnRef idx="0">
            <a:scrgbClr r="0" g="0" b="0"/>
          </a:lnRef>
          <a:fillRef idx="0">
            <a:scrgbClr r="0" g="0" b="0"/>
          </a:fillRef>
          <a:effectRef idx="0">
            <a:scrgbClr r="0" g="0" b="0"/>
          </a:effectRef>
          <a:fontRef idx="minor"/>
        </p:style>
      </p:sp>
      <p:sp>
        <p:nvSpPr>
          <p:cNvPr id="421" name="Rectangle 420"/>
          <p:cNvSpPr/>
          <p:nvPr/>
        </p:nvSpPr>
        <p:spPr>
          <a:xfrm>
            <a:off x="1080000" y="1789560"/>
            <a:ext cx="10659600" cy="2265840"/>
          </a:xfrm>
          <a:prstGeom prst="rect">
            <a:avLst/>
          </a:prstGeom>
          <a:solidFill>
            <a:srgbClr val="4E0063"/>
          </a:solidFill>
          <a:ln w="0">
            <a:noFill/>
          </a:ln>
        </p:spPr>
        <p:style>
          <a:lnRef idx="0">
            <a:scrgbClr r="0" g="0" b="0"/>
          </a:lnRef>
          <a:fillRef idx="0">
            <a:scrgbClr r="0" g="0" b="0"/>
          </a:fillRef>
          <a:effectRef idx="0">
            <a:scrgbClr r="0" g="0" b="0"/>
          </a:effectRef>
          <a:fontRef idx="minor"/>
        </p:style>
      </p:sp>
      <p:sp>
        <p:nvSpPr>
          <p:cNvPr id="422" name="Rectangle 421"/>
          <p:cNvSpPr/>
          <p:nvPr/>
        </p:nvSpPr>
        <p:spPr>
          <a:xfrm>
            <a:off x="1080000" y="1800000"/>
            <a:ext cx="5276160" cy="2158920"/>
          </a:xfrm>
          <a:prstGeom prst="rect">
            <a:avLst/>
          </a:prstGeom>
          <a:solidFill>
            <a:srgbClr val="4E0063"/>
          </a:solidFill>
          <a:ln w="0">
            <a:noFill/>
          </a:ln>
        </p:spPr>
        <p:style>
          <a:lnRef idx="0">
            <a:scrgbClr r="0" g="0" b="0"/>
          </a:lnRef>
          <a:fillRef idx="0">
            <a:scrgbClr r="0" g="0" b="0"/>
          </a:fillRef>
          <a:effectRef idx="0">
            <a:scrgbClr r="0" g="0" b="0"/>
          </a:effectRef>
          <a:fontRef idx="minor"/>
        </p:style>
      </p:sp>
      <p:sp>
        <p:nvSpPr>
          <p:cNvPr id="423" name="PlaceHolder 15"/>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Combinatorial Optimization</a:t>
            </a:r>
            <a:endParaRPr lang="fr-FR" sz="4400" b="0" strike="noStrike" spc="-1">
              <a:latin typeface="Arial"/>
            </a:endParaRPr>
          </a:p>
        </p:txBody>
      </p:sp>
      <p:pic>
        <p:nvPicPr>
          <p:cNvPr id="424" name="Image 423"/>
          <p:cNvPicPr/>
          <p:nvPr/>
        </p:nvPicPr>
        <p:blipFill>
          <a:blip r:embed="rId3"/>
          <a:stretch/>
        </p:blipFill>
        <p:spPr>
          <a:xfrm>
            <a:off x="1260000" y="1980000"/>
            <a:ext cx="4895640" cy="1798920"/>
          </a:xfrm>
          <a:prstGeom prst="rect">
            <a:avLst/>
          </a:prstGeom>
          <a:ln w="0">
            <a:noFill/>
          </a:ln>
        </p:spPr>
      </p:pic>
      <p:pic>
        <p:nvPicPr>
          <p:cNvPr id="425" name="Image 424"/>
          <p:cNvPicPr/>
          <p:nvPr/>
        </p:nvPicPr>
        <p:blipFill>
          <a:blip r:embed="rId4"/>
          <a:stretch/>
        </p:blipFill>
        <p:spPr>
          <a:xfrm>
            <a:off x="6955560" y="1947600"/>
            <a:ext cx="4332240" cy="1978920"/>
          </a:xfrm>
          <a:prstGeom prst="rect">
            <a:avLst/>
          </a:prstGeom>
          <a:ln w="0">
            <a:noFill/>
          </a:ln>
        </p:spPr>
      </p:pic>
      <p:pic>
        <p:nvPicPr>
          <p:cNvPr id="426" name="Image 425"/>
          <p:cNvPicPr/>
          <p:nvPr/>
        </p:nvPicPr>
        <p:blipFill>
          <a:blip r:embed="rId5"/>
          <a:stretch/>
        </p:blipFill>
        <p:spPr>
          <a:xfrm>
            <a:off x="1288800" y="4186800"/>
            <a:ext cx="4830120" cy="2112120"/>
          </a:xfrm>
          <a:prstGeom prst="rect">
            <a:avLst/>
          </a:prstGeom>
          <a:ln w="0">
            <a:noFill/>
          </a:ln>
        </p:spPr>
      </p:pic>
      <p:pic>
        <p:nvPicPr>
          <p:cNvPr id="427" name="Image 426"/>
          <p:cNvPicPr/>
          <p:nvPr/>
        </p:nvPicPr>
        <p:blipFill>
          <a:blip r:embed="rId6"/>
          <a:stretch/>
        </p:blipFill>
        <p:spPr>
          <a:xfrm>
            <a:off x="6834960" y="4236840"/>
            <a:ext cx="4716000" cy="2051280"/>
          </a:xfrm>
          <a:prstGeom prst="rect">
            <a:avLst/>
          </a:prstGeom>
          <a:ln w="0">
            <a:noFill/>
          </a:ln>
        </p:spPr>
      </p:pic>
      <p:sp>
        <p:nvSpPr>
          <p:cNvPr id="428" name="Rectangle 427"/>
          <p:cNvSpPr/>
          <p:nvPr/>
        </p:nvSpPr>
        <p:spPr>
          <a:xfrm>
            <a:off x="11702520" y="643320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DBA09F75-1AAC-44DB-9F1D-9760F204F85B}" type="slidenum">
              <a:rPr lang="en-US" sz="2400" b="0" strike="noStrike" spc="-1">
                <a:solidFill>
                  <a:srgbClr val="000000"/>
                </a:solidFill>
                <a:latin typeface="Times New Roman"/>
                <a:ea typeface="DejaVu Sans"/>
              </a:rPr>
              <a:t>16</a:t>
            </a:fld>
            <a:endParaRPr lang="fr-FR" sz="2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21"/>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4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fill="hold" nodeType="clickEffect">
                                  <p:stCondLst>
                                    <p:cond delay="0"/>
                                  </p:stCondLst>
                                  <p:childTnLst>
                                    <p:set>
                                      <p:cBhvr>
                                        <p:cTn id="16" dur="1" fill="hold">
                                          <p:stCondLst>
                                            <p:cond delay="0"/>
                                          </p:stCondLst>
                                        </p:cTn>
                                        <p:tgtEl>
                                          <p:spTgt spid="420"/>
                                        </p:tgtEl>
                                        <p:attrNameLst>
                                          <p:attrName>style.visibility</p:attrName>
                                        </p:attrNameLst>
                                      </p:cBhvr>
                                      <p:to>
                                        <p:strVal val="hidden"/>
                                      </p:to>
                                    </p:set>
                                  </p:childTnLst>
                                </p:cTn>
                              </p:par>
                              <p:par>
                                <p:cTn id="17" presetID="1" presetClass="exit" fill="hold" nodeType="withEffect">
                                  <p:stCondLst>
                                    <p:cond delay="0"/>
                                  </p:stCondLst>
                                  <p:childTnLst>
                                    <p:set>
                                      <p:cBhvr>
                                        <p:cTn id="18" dur="1" fill="hold">
                                          <p:stCondLst>
                                            <p:cond delay="0"/>
                                          </p:stCondLst>
                                        </p:cTn>
                                        <p:tgtEl>
                                          <p:spTgt spid="421"/>
                                        </p:tgtEl>
                                        <p:attrNameLst>
                                          <p:attrName>style.visibility</p:attrName>
                                        </p:attrNameLst>
                                      </p:cBhvr>
                                      <p:to>
                                        <p:strVal val="hidden"/>
                                      </p:to>
                                    </p:set>
                                  </p:childTnLst>
                                </p:cTn>
                              </p:par>
                              <p:par>
                                <p:cTn id="19" presetID="1" presetClass="exit" fill="hold" nodeType="withEffect">
                                  <p:stCondLst>
                                    <p:cond delay="0"/>
                                  </p:stCondLst>
                                  <p:childTnLst>
                                    <p:set>
                                      <p:cBhvr>
                                        <p:cTn id="20" dur="1" fill="hold">
                                          <p:stCondLst>
                                            <p:cond delay="0"/>
                                          </p:stCondLst>
                                        </p:cTn>
                                        <p:tgtEl>
                                          <p:spTgt spid="422"/>
                                        </p:tgtEl>
                                        <p:attrNameLst>
                                          <p:attrName>style.visibility</p:attrName>
                                        </p:attrNameLst>
                                      </p:cBhvr>
                                      <p:to>
                                        <p:strVal val="hidden"/>
                                      </p:to>
                                    </p:set>
                                  </p:childTnLst>
                                </p:cTn>
                              </p:par>
                              <p:par>
                                <p:cTn id="21" presetID="1" presetClass="entr" fill="hold" nodeType="withEffect">
                                  <p:stCondLst>
                                    <p:cond delay="0"/>
                                  </p:stCondLst>
                                  <p:childTnLst>
                                    <p:set>
                                      <p:cBhvr>
                                        <p:cTn id="22"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ceHolder 16"/>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Combinatorial Optimization</a:t>
            </a:r>
            <a:endParaRPr lang="fr-FR" sz="4400" b="0" strike="noStrike" spc="-1">
              <a:latin typeface="Arial"/>
            </a:endParaRPr>
          </a:p>
        </p:txBody>
      </p:sp>
      <mc:AlternateContent xmlns:mc="http://schemas.openxmlformats.org/markup-compatibility/2006" xmlns:a14="http://schemas.microsoft.com/office/drawing/2010/main">
        <mc:Choice Requires="a14">
          <p:sp>
            <p:nvSpPr>
              <p:cNvPr id="430" name="ZoneTexte 429"/>
              <p:cNvSpPr txBox="1"/>
              <p:nvPr/>
            </p:nvSpPr>
            <p:spPr>
              <a:xfrm>
                <a:off x="5160204" y="2382840"/>
                <a:ext cx="4006158" cy="35964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𝐶𝑜𝑚𝑏</m:t>
                          </m:r>
                        </m:sub>
                      </m:sSub>
                      <m:d>
                        <m:dPr>
                          <m:ctrlPr>
                            <a:rPr i="1">
                              <a:latin typeface="Cambria Math" panose="02040503050406030204" pitchFamily="18" charset="0"/>
                            </a:rPr>
                          </m:ctrlPr>
                        </m:dPr>
                        <m:e>
                          <m:r>
                            <a:rPr>
                              <a:latin typeface="Cambria Math" panose="02040503050406030204" pitchFamily="18" charset="0"/>
                            </a:rPr>
                            <m:t>𝑇</m:t>
                          </m:r>
                        </m:e>
                      </m:d>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𝑍𝑜𝑛</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𝛾</m:t>
                          </m:r>
                        </m:e>
                        <m:sub>
                          <m:r>
                            <a:rPr>
                              <a:latin typeface="Cambria Math" panose="02040503050406030204" pitchFamily="18" charset="0"/>
                            </a:rPr>
                            <m:t>𝐶𝑜𝑚𝑏</m:t>
                          </m:r>
                        </m:sub>
                      </m:sSub>
                      <m:d>
                        <m:dPr>
                          <m:ctrlPr>
                            <a:rPr i="1">
                              <a:latin typeface="Cambria Math" panose="02040503050406030204" pitchFamily="18" charset="0"/>
                            </a:rPr>
                          </m:ctrlPr>
                        </m:dPr>
                        <m:e>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𝐴𝑙𝑖</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𝑂𝑟𝑖</m:t>
                              </m:r>
                            </m:sub>
                          </m:sSub>
                        </m:e>
                      </m:d>
                    </m:oMath>
                  </m:oMathPara>
                </a14:m>
                <a:endParaRPr/>
              </a:p>
            </p:txBody>
          </p:sp>
        </mc:Choice>
        <mc:Fallback xmlns="">
          <p:sp>
            <p:nvSpPr>
              <p:cNvPr id="430" name="ZoneTexte 429"/>
              <p:cNvSpPr txBox="1">
                <a:spLocks noRot="1" noChangeAspect="1" noMove="1" noResize="1" noEditPoints="1" noAdjustHandles="1" noChangeArrowheads="1" noChangeShapeType="1" noTextEdit="1"/>
              </p:cNvSpPr>
              <p:nvPr/>
            </p:nvSpPr>
            <p:spPr>
              <a:xfrm>
                <a:off x="5160204" y="2382840"/>
                <a:ext cx="4006158" cy="359640"/>
              </a:xfrm>
              <a:prstGeom prst="rect">
                <a:avLst/>
              </a:prstGeom>
              <a:blipFill>
                <a:blip r:embed="rId3"/>
                <a:stretch>
                  <a:fillRect b="-8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1" name="ZoneTexte 430"/>
              <p:cNvSpPr txBox="1"/>
              <p:nvPr/>
            </p:nvSpPr>
            <p:spPr>
              <a:xfrm>
                <a:off x="1474920" y="2971440"/>
                <a:ext cx="328680" cy="31860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𝑇</m:t>
                      </m:r>
                    </m:oMath>
                  </m:oMathPara>
                </a14:m>
                <a:endParaRPr/>
              </a:p>
            </p:txBody>
          </p:sp>
        </mc:Choice>
        <mc:Fallback xmlns="">
          <p:sp>
            <p:nvSpPr>
              <p:cNvPr id="431" name="ZoneTexte 430"/>
              <p:cNvSpPr txBox="1">
                <a:spLocks noRot="1" noChangeAspect="1" noMove="1" noResize="1" noEditPoints="1" noAdjustHandles="1" noChangeArrowheads="1" noChangeShapeType="1" noTextEdit="1"/>
              </p:cNvSpPr>
              <p:nvPr/>
            </p:nvSpPr>
            <p:spPr>
              <a:xfrm>
                <a:off x="1474920" y="2971440"/>
                <a:ext cx="328680" cy="318600"/>
              </a:xfrm>
              <a:prstGeom prst="rect">
                <a:avLst/>
              </a:prstGeom>
              <a:blipFill>
                <a:blip r:embed="rId4"/>
                <a:stretch>
                  <a:fillRect b="-7547"/>
                </a:stretch>
              </a:blipFill>
            </p:spPr>
            <p:txBody>
              <a:bodyPr/>
              <a:lstStyle/>
              <a:p>
                <a:r>
                  <a:rPr lang="en-US">
                    <a:noFill/>
                  </a:rPr>
                  <a:t> </a:t>
                </a:r>
              </a:p>
            </p:txBody>
          </p:sp>
        </mc:Fallback>
      </mc:AlternateContent>
      <p:sp>
        <p:nvSpPr>
          <p:cNvPr id="432" name="Rectangle 431"/>
          <p:cNvSpPr/>
          <p:nvPr/>
        </p:nvSpPr>
        <p:spPr>
          <a:xfrm>
            <a:off x="1137960" y="2939400"/>
            <a:ext cx="9121680"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5750">
              <a:buClr>
                <a:srgbClr val="000000"/>
              </a:buClr>
              <a:buSzPct val="45000"/>
              <a:buFont typeface="Arial"/>
              <a:buChar char="•"/>
            </a:pPr>
            <a:r>
              <a:rPr lang="fr-FR" spc="-1">
                <a:solidFill>
                  <a:srgbClr val="000000"/>
                </a:solidFill>
                <a:latin typeface="Arial"/>
                <a:ea typeface="DejaVu Sans"/>
              </a:rPr>
              <a:t>        </a:t>
            </a:r>
            <a:r>
              <a:rPr lang="fr-FR" sz="1800" b="0" strike="noStrike" spc="-1">
                <a:solidFill>
                  <a:srgbClr val="000000"/>
                </a:solidFill>
                <a:latin typeface="Arial"/>
                <a:ea typeface="DejaVu Sans"/>
              </a:rPr>
              <a:t> </a:t>
            </a:r>
            <a:r>
              <a:rPr lang="fr-FR" sz="1800" b="0" strike="noStrike" spc="-1" err="1">
                <a:solidFill>
                  <a:srgbClr val="000000"/>
                </a:solidFill>
                <a:latin typeface="Arial"/>
                <a:ea typeface="DejaVu Sans"/>
              </a:rPr>
              <a:t>is</a:t>
            </a:r>
            <a:r>
              <a:rPr lang="fr-FR" sz="1800" b="0" strike="noStrike" spc="-1">
                <a:solidFill>
                  <a:srgbClr val="000000"/>
                </a:solidFill>
                <a:latin typeface="Arial"/>
                <a:ea typeface="DejaVu Sans"/>
              </a:rPr>
              <a:t> the </a:t>
            </a:r>
            <a:r>
              <a:rPr lang="fr-FR" sz="1800" b="0" strike="noStrike" spc="-1" err="1">
                <a:solidFill>
                  <a:srgbClr val="000000"/>
                </a:solidFill>
                <a:latin typeface="Arial"/>
                <a:ea typeface="DejaVu Sans"/>
              </a:rPr>
              <a:t>current</a:t>
            </a:r>
            <a:r>
              <a:rPr lang="fr-FR" sz="1800" b="0" strike="noStrike" spc="-1">
                <a:solidFill>
                  <a:srgbClr val="000000"/>
                </a:solidFill>
                <a:latin typeface="Arial"/>
                <a:ea typeface="DejaVu Sans"/>
              </a:rPr>
              <a:t> </a:t>
            </a:r>
            <a:r>
              <a:rPr lang="fr-FR" sz="1800" b="0" strike="noStrike" spc="-1" err="1">
                <a:solidFill>
                  <a:srgbClr val="000000"/>
                </a:solidFill>
                <a:latin typeface="Arial"/>
                <a:ea typeface="DejaVu Sans"/>
              </a:rPr>
              <a:t>trajectory</a:t>
            </a:r>
            <a:endParaRPr lang="fr-FR" sz="1800" b="0" strike="noStrike" spc="-1" err="1">
              <a:latin typeface="Arial"/>
            </a:endParaRPr>
          </a:p>
        </p:txBody>
      </p:sp>
      <p:sp>
        <p:nvSpPr>
          <p:cNvPr id="433" name="Rectangle 432"/>
          <p:cNvSpPr/>
          <p:nvPr/>
        </p:nvSpPr>
        <p:spPr>
          <a:xfrm>
            <a:off x="720000" y="2340000"/>
            <a:ext cx="443088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fr-FR" sz="2200" b="0" strike="noStrike" spc="-1">
                <a:latin typeface="Arial"/>
              </a:rPr>
              <a:t>We define an Energy to minimize: </a:t>
            </a:r>
          </a:p>
        </p:txBody>
      </p:sp>
      <mc:AlternateContent xmlns:mc="http://schemas.openxmlformats.org/markup-compatibility/2006" xmlns:a14="http://schemas.microsoft.com/office/drawing/2010/main">
        <mc:Choice Requires="a14">
          <p:sp>
            <p:nvSpPr>
              <p:cNvPr id="434" name="ZoneTexte 433"/>
              <p:cNvSpPr txBox="1"/>
              <p:nvPr/>
            </p:nvSpPr>
            <p:spPr>
              <a:xfrm>
                <a:off x="1357200" y="3406320"/>
                <a:ext cx="622440" cy="35964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𝑍𝑜𝑛</m:t>
                          </m:r>
                        </m:sub>
                      </m:sSub>
                    </m:oMath>
                  </m:oMathPara>
                </a14:m>
                <a:endParaRPr/>
              </a:p>
            </p:txBody>
          </p:sp>
        </mc:Choice>
        <mc:Fallback xmlns="">
          <p:sp>
            <p:nvSpPr>
              <p:cNvPr id="434" name="ZoneTexte 433"/>
              <p:cNvSpPr txBox="1">
                <a:spLocks noRot="1" noChangeAspect="1" noMove="1" noResize="1" noEditPoints="1" noAdjustHandles="1" noChangeArrowheads="1" noChangeShapeType="1" noTextEdit="1"/>
              </p:cNvSpPr>
              <p:nvPr/>
            </p:nvSpPr>
            <p:spPr>
              <a:xfrm>
                <a:off x="1357200" y="3406320"/>
                <a:ext cx="622440" cy="359640"/>
              </a:xfrm>
              <a:prstGeom prst="rect">
                <a:avLst/>
              </a:prstGeom>
              <a:blipFill>
                <a:blip r:embed="rId5"/>
                <a:stretch>
                  <a:fillRect b="-3390"/>
                </a:stretch>
              </a:blipFill>
            </p:spPr>
            <p:txBody>
              <a:bodyPr/>
              <a:lstStyle/>
              <a:p>
                <a:r>
                  <a:rPr lang="en-US">
                    <a:noFill/>
                  </a:rPr>
                  <a:t> </a:t>
                </a:r>
              </a:p>
            </p:txBody>
          </p:sp>
        </mc:Fallback>
      </mc:AlternateContent>
      <p:sp>
        <p:nvSpPr>
          <p:cNvPr id="435" name="Rectangle 434"/>
          <p:cNvSpPr/>
          <p:nvPr/>
        </p:nvSpPr>
        <p:spPr>
          <a:xfrm>
            <a:off x="1137960" y="3406320"/>
            <a:ext cx="9121680"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5750">
              <a:buClr>
                <a:srgbClr val="000000"/>
              </a:buClr>
              <a:buSzPct val="45000"/>
              <a:buFont typeface="Arial"/>
              <a:buChar char="•"/>
            </a:pPr>
            <a:r>
              <a:rPr lang="fr-FR" spc="-1">
                <a:solidFill>
                  <a:srgbClr val="000000"/>
                </a:solidFill>
                <a:latin typeface="Arial"/>
                <a:ea typeface="DejaVu Sans"/>
              </a:rPr>
              <a:t>        </a:t>
            </a:r>
            <a:r>
              <a:rPr lang="fr-FR" sz="1800" b="0" strike="noStrike" spc="-1">
                <a:solidFill>
                  <a:srgbClr val="000000"/>
                </a:solidFill>
                <a:latin typeface="Arial"/>
                <a:ea typeface="DejaVu Sans"/>
              </a:rPr>
              <a:t> </a:t>
            </a:r>
            <a:r>
              <a:rPr lang="fr-FR" sz="1800" b="0" strike="noStrike" spc="-1" err="1">
                <a:solidFill>
                  <a:srgbClr val="000000"/>
                </a:solidFill>
                <a:latin typeface="Arial"/>
                <a:ea typeface="DejaVu Sans"/>
              </a:rPr>
              <a:t>simply</a:t>
            </a:r>
            <a:r>
              <a:rPr lang="fr-FR" sz="1800" b="0" strike="noStrike" spc="-1">
                <a:solidFill>
                  <a:srgbClr val="000000"/>
                </a:solidFill>
                <a:latin typeface="Arial"/>
                <a:ea typeface="DejaVu Sans"/>
              </a:rPr>
              <a:t> </a:t>
            </a:r>
            <a:r>
              <a:rPr lang="fr-FR" sz="1800" b="0" strike="noStrike" spc="-1" err="1">
                <a:solidFill>
                  <a:srgbClr val="000000"/>
                </a:solidFill>
                <a:latin typeface="Arial"/>
                <a:ea typeface="DejaVu Sans"/>
              </a:rPr>
              <a:t>counts</a:t>
            </a:r>
            <a:r>
              <a:rPr lang="fr-FR" sz="1800" b="0" strike="noStrike" spc="-1">
                <a:solidFill>
                  <a:srgbClr val="000000"/>
                </a:solidFill>
                <a:latin typeface="Arial"/>
                <a:ea typeface="DejaVu Sans"/>
              </a:rPr>
              <a:t> the </a:t>
            </a:r>
            <a:r>
              <a:rPr lang="fr-FR" sz="1800" b="0" strike="noStrike" spc="-1" err="1">
                <a:solidFill>
                  <a:srgbClr val="000000"/>
                </a:solidFill>
                <a:latin typeface="Arial"/>
                <a:ea typeface="DejaVu Sans"/>
              </a:rPr>
              <a:t>number</a:t>
            </a:r>
            <a:r>
              <a:rPr lang="fr-FR" sz="1800" b="0" strike="noStrike" spc="-1">
                <a:solidFill>
                  <a:srgbClr val="000000"/>
                </a:solidFill>
                <a:latin typeface="Arial"/>
                <a:ea typeface="DejaVu Sans"/>
              </a:rPr>
              <a:t> of </a:t>
            </a:r>
            <a:r>
              <a:rPr lang="fr-FR" sz="1800" b="0" strike="noStrike" spc="-1" err="1">
                <a:solidFill>
                  <a:srgbClr val="000000"/>
                </a:solidFill>
                <a:latin typeface="Arial"/>
                <a:ea typeface="DejaVu Sans"/>
              </a:rPr>
              <a:t>color</a:t>
            </a:r>
            <a:r>
              <a:rPr lang="fr-FR" sz="1800" b="0" strike="noStrike" spc="-1">
                <a:solidFill>
                  <a:srgbClr val="000000"/>
                </a:solidFill>
                <a:latin typeface="Arial"/>
                <a:ea typeface="DejaVu Sans"/>
              </a:rPr>
              <a:t> transitions in</a:t>
            </a:r>
            <a:r>
              <a:rPr lang="fr-FR" spc="-1">
                <a:solidFill>
                  <a:srgbClr val="000000"/>
                </a:solidFill>
                <a:latin typeface="Arial"/>
                <a:ea typeface="DejaVu Sans"/>
              </a:rPr>
              <a:t> </a:t>
            </a:r>
            <a:endParaRPr lang="fr-FR" sz="1800" b="0" strike="noStrike" spc="-1">
              <a:latin typeface="Arial"/>
            </a:endParaRPr>
          </a:p>
        </p:txBody>
      </p:sp>
      <mc:AlternateContent xmlns:mc="http://schemas.openxmlformats.org/markup-compatibility/2006" xmlns:a14="http://schemas.microsoft.com/office/drawing/2010/main">
        <mc:Choice Requires="a14">
          <p:sp>
            <p:nvSpPr>
              <p:cNvPr id="436" name="ZoneTexte 435"/>
              <p:cNvSpPr txBox="1"/>
              <p:nvPr/>
            </p:nvSpPr>
            <p:spPr>
              <a:xfrm>
                <a:off x="6830428" y="3409595"/>
                <a:ext cx="328680" cy="31860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𝑇</m:t>
                      </m:r>
                    </m:oMath>
                  </m:oMathPara>
                </a14:m>
                <a:endParaRPr/>
              </a:p>
            </p:txBody>
          </p:sp>
        </mc:Choice>
        <mc:Fallback xmlns="">
          <p:sp>
            <p:nvSpPr>
              <p:cNvPr id="436" name="ZoneTexte 435"/>
              <p:cNvSpPr txBox="1">
                <a:spLocks noRot="1" noChangeAspect="1" noMove="1" noResize="1" noEditPoints="1" noAdjustHandles="1" noChangeArrowheads="1" noChangeShapeType="1" noTextEdit="1"/>
              </p:cNvSpPr>
              <p:nvPr/>
            </p:nvSpPr>
            <p:spPr>
              <a:xfrm>
                <a:off x="6830428" y="3409595"/>
                <a:ext cx="328680" cy="318600"/>
              </a:xfrm>
              <a:prstGeom prst="rect">
                <a:avLst/>
              </a:prstGeom>
              <a:blipFill>
                <a:blip r:embed="rId6"/>
                <a:stretch>
                  <a:fillRect b="-7547"/>
                </a:stretch>
              </a:blipFill>
            </p:spPr>
            <p:txBody>
              <a:bodyPr/>
              <a:lstStyle/>
              <a:p>
                <a:r>
                  <a:rPr lang="en-US">
                    <a:noFill/>
                  </a:rPr>
                  <a:t> </a:t>
                </a:r>
              </a:p>
            </p:txBody>
          </p:sp>
        </mc:Fallback>
      </mc:AlternateContent>
      <p:sp>
        <p:nvSpPr>
          <p:cNvPr id="437" name="Forme libre : forme 436"/>
          <p:cNvSpPr/>
          <p:nvPr/>
        </p:nvSpPr>
        <p:spPr>
          <a:xfrm>
            <a:off x="5940000" y="2742840"/>
            <a:ext cx="180000" cy="360"/>
          </a:xfrm>
          <a:custGeom>
            <a:avLst/>
            <a:gdLst/>
            <a:ahLst/>
            <a:cxnLst/>
            <a:rect l="0" t="0" r="r" b="b"/>
            <a:pathLst>
              <a:path w="501" h="2">
                <a:moveTo>
                  <a:pt x="0" y="0"/>
                </a:moveTo>
                <a:lnTo>
                  <a:pt x="500" y="1"/>
                </a:lnTo>
              </a:path>
            </a:pathLst>
          </a:custGeom>
          <a:ln w="38160">
            <a:solidFill>
              <a:srgbClr val="4E0063"/>
            </a:solidFill>
            <a:round/>
          </a:ln>
        </p:spPr>
      </p:sp>
      <p:sp>
        <p:nvSpPr>
          <p:cNvPr id="438" name="Forme libre : forme 437"/>
          <p:cNvSpPr/>
          <p:nvPr/>
        </p:nvSpPr>
        <p:spPr>
          <a:xfrm>
            <a:off x="1530720" y="3288600"/>
            <a:ext cx="180000" cy="360"/>
          </a:xfrm>
          <a:custGeom>
            <a:avLst/>
            <a:gdLst/>
            <a:ahLst/>
            <a:cxnLst/>
            <a:rect l="0" t="0" r="r" b="b"/>
            <a:pathLst>
              <a:path w="501" h="2">
                <a:moveTo>
                  <a:pt x="0" y="0"/>
                </a:moveTo>
                <a:lnTo>
                  <a:pt x="500" y="1"/>
                </a:lnTo>
              </a:path>
            </a:pathLst>
          </a:custGeom>
          <a:ln w="38160">
            <a:solidFill>
              <a:srgbClr val="4E0063"/>
            </a:solidFill>
            <a:round/>
          </a:ln>
        </p:spPr>
      </p:sp>
      <p:sp>
        <p:nvSpPr>
          <p:cNvPr id="439" name="Forme libre : forme 438"/>
          <p:cNvSpPr/>
          <p:nvPr/>
        </p:nvSpPr>
        <p:spPr>
          <a:xfrm>
            <a:off x="6480000" y="2742840"/>
            <a:ext cx="540000" cy="360"/>
          </a:xfrm>
          <a:custGeom>
            <a:avLst/>
            <a:gdLst/>
            <a:ahLst/>
            <a:cxnLst/>
            <a:rect l="0" t="0" r="r" b="b"/>
            <a:pathLst>
              <a:path w="1501" h="2">
                <a:moveTo>
                  <a:pt x="0" y="0"/>
                </a:moveTo>
                <a:lnTo>
                  <a:pt x="1500" y="1"/>
                </a:lnTo>
              </a:path>
            </a:pathLst>
          </a:custGeom>
          <a:ln w="38160">
            <a:solidFill>
              <a:srgbClr val="4E0063"/>
            </a:solidFill>
            <a:round/>
          </a:ln>
        </p:spPr>
      </p:sp>
      <p:sp>
        <p:nvSpPr>
          <p:cNvPr id="440" name="Forme libre : forme 439"/>
          <p:cNvSpPr/>
          <p:nvPr/>
        </p:nvSpPr>
        <p:spPr>
          <a:xfrm>
            <a:off x="1440000" y="3766320"/>
            <a:ext cx="540000" cy="360"/>
          </a:xfrm>
          <a:custGeom>
            <a:avLst/>
            <a:gdLst/>
            <a:ahLst/>
            <a:cxnLst/>
            <a:rect l="0" t="0" r="r" b="b"/>
            <a:pathLst>
              <a:path w="1501" h="2">
                <a:moveTo>
                  <a:pt x="0" y="0"/>
                </a:moveTo>
                <a:lnTo>
                  <a:pt x="1500" y="1"/>
                </a:lnTo>
              </a:path>
            </a:pathLst>
          </a:custGeom>
          <a:ln w="38160">
            <a:solidFill>
              <a:srgbClr val="4E0063"/>
            </a:solidFill>
            <a:round/>
          </a:ln>
        </p:spPr>
      </p:sp>
      <p:sp>
        <p:nvSpPr>
          <p:cNvPr id="441" name="Forme libre : forme 440"/>
          <p:cNvSpPr/>
          <p:nvPr/>
        </p:nvSpPr>
        <p:spPr>
          <a:xfrm>
            <a:off x="7200000" y="2742840"/>
            <a:ext cx="540000" cy="360"/>
          </a:xfrm>
          <a:custGeom>
            <a:avLst/>
            <a:gdLst/>
            <a:ahLst/>
            <a:cxnLst/>
            <a:rect l="0" t="0" r="r" b="b"/>
            <a:pathLst>
              <a:path w="1501" h="2">
                <a:moveTo>
                  <a:pt x="0" y="0"/>
                </a:moveTo>
                <a:lnTo>
                  <a:pt x="1500" y="1"/>
                </a:lnTo>
              </a:path>
            </a:pathLst>
          </a:custGeom>
          <a:ln w="38160">
            <a:solidFill>
              <a:srgbClr val="4E0063"/>
            </a:solidFill>
            <a:round/>
          </a:ln>
        </p:spPr>
      </p:sp>
      <mc:AlternateContent xmlns:mc="http://schemas.openxmlformats.org/markup-compatibility/2006" xmlns:a14="http://schemas.microsoft.com/office/drawing/2010/main">
        <mc:Choice Requires="a14">
          <p:sp>
            <p:nvSpPr>
              <p:cNvPr id="442" name="ZoneTexte 441"/>
              <p:cNvSpPr txBox="1"/>
              <p:nvPr/>
            </p:nvSpPr>
            <p:spPr>
              <a:xfrm>
                <a:off x="1357200" y="3946320"/>
                <a:ext cx="701280" cy="35964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𝛾</m:t>
                          </m:r>
                        </m:e>
                        <m:sub>
                          <m:r>
                            <a:rPr>
                              <a:latin typeface="Cambria Math" panose="02040503050406030204" pitchFamily="18" charset="0"/>
                            </a:rPr>
                            <m:t>𝐶𝑜𝑚𝑏</m:t>
                          </m:r>
                        </m:sub>
                      </m:sSub>
                    </m:oMath>
                  </m:oMathPara>
                </a14:m>
                <a:endParaRPr/>
              </a:p>
            </p:txBody>
          </p:sp>
        </mc:Choice>
        <mc:Fallback xmlns="">
          <p:sp>
            <p:nvSpPr>
              <p:cNvPr id="442" name="ZoneTexte 441"/>
              <p:cNvSpPr txBox="1">
                <a:spLocks noRot="1" noChangeAspect="1" noMove="1" noResize="1" noEditPoints="1" noAdjustHandles="1" noChangeArrowheads="1" noChangeShapeType="1" noTextEdit="1"/>
              </p:cNvSpPr>
              <p:nvPr/>
            </p:nvSpPr>
            <p:spPr>
              <a:xfrm>
                <a:off x="1357200" y="3946320"/>
                <a:ext cx="701280" cy="359640"/>
              </a:xfrm>
              <a:prstGeom prst="rect">
                <a:avLst/>
              </a:prstGeom>
              <a:blipFill>
                <a:blip r:embed="rId7"/>
                <a:stretch>
                  <a:fillRect r="-3478" b="-8475"/>
                </a:stretch>
              </a:blipFill>
            </p:spPr>
            <p:txBody>
              <a:bodyPr/>
              <a:lstStyle/>
              <a:p>
                <a:r>
                  <a:rPr lang="en-US">
                    <a:noFill/>
                  </a:rPr>
                  <a:t> </a:t>
                </a:r>
              </a:p>
            </p:txBody>
          </p:sp>
        </mc:Fallback>
      </mc:AlternateContent>
      <p:sp>
        <p:nvSpPr>
          <p:cNvPr id="443" name="Rectangle 442"/>
          <p:cNvSpPr/>
          <p:nvPr/>
        </p:nvSpPr>
        <p:spPr>
          <a:xfrm>
            <a:off x="1137960" y="3946320"/>
            <a:ext cx="9121680"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5750">
              <a:buClr>
                <a:srgbClr val="000000"/>
              </a:buClr>
              <a:buSzPct val="45000"/>
              <a:buFont typeface="Arial"/>
              <a:buChar char="•"/>
            </a:pPr>
            <a:r>
              <a:rPr lang="en-US" spc="-1">
                <a:solidFill>
                  <a:srgbClr val="000000"/>
                </a:solidFill>
                <a:latin typeface="Arial"/>
                <a:ea typeface="DejaVu Sans"/>
              </a:rPr>
              <a:t>        </a:t>
            </a:r>
            <a:r>
              <a:rPr lang="en-US" sz="1800" b="0" strike="noStrike" spc="-1">
                <a:solidFill>
                  <a:srgbClr val="000000"/>
                </a:solidFill>
                <a:latin typeface="Arial"/>
                <a:ea typeface="DejaVu Sans"/>
              </a:rPr>
              <a:t> is a constant controlling the importance of Orientation objectives.</a:t>
            </a:r>
            <a:endParaRPr lang="fr-FR" sz="1800" b="0" strike="noStrike" spc="-1">
              <a:latin typeface="Arial"/>
            </a:endParaRPr>
          </a:p>
        </p:txBody>
      </p:sp>
      <p:sp>
        <p:nvSpPr>
          <p:cNvPr id="444" name="Forme libre : forme 443"/>
          <p:cNvSpPr/>
          <p:nvPr/>
        </p:nvSpPr>
        <p:spPr>
          <a:xfrm>
            <a:off x="1440000" y="4306320"/>
            <a:ext cx="540000" cy="360"/>
          </a:xfrm>
          <a:custGeom>
            <a:avLst/>
            <a:gdLst/>
            <a:ahLst/>
            <a:cxnLst/>
            <a:rect l="0" t="0" r="r" b="b"/>
            <a:pathLst>
              <a:path w="1501" h="2">
                <a:moveTo>
                  <a:pt x="0" y="0"/>
                </a:moveTo>
                <a:lnTo>
                  <a:pt x="1500" y="1"/>
                </a:lnTo>
              </a:path>
            </a:pathLst>
          </a:custGeom>
          <a:ln w="38160">
            <a:solidFill>
              <a:srgbClr val="4E0063"/>
            </a:solidFill>
            <a:round/>
          </a:ln>
        </p:spPr>
      </p:sp>
      <mc:AlternateContent xmlns:mc="http://schemas.openxmlformats.org/markup-compatibility/2006" xmlns:a14="http://schemas.microsoft.com/office/drawing/2010/main">
        <mc:Choice Requires="a14">
          <p:sp>
            <p:nvSpPr>
              <p:cNvPr id="445" name="ZoneTexte 444"/>
              <p:cNvSpPr txBox="1"/>
              <p:nvPr/>
            </p:nvSpPr>
            <p:spPr>
              <a:xfrm>
                <a:off x="1356840" y="4479120"/>
                <a:ext cx="570960" cy="35964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𝐴𝑙𝑖</m:t>
                          </m:r>
                        </m:sub>
                      </m:sSub>
                    </m:oMath>
                  </m:oMathPara>
                </a14:m>
                <a:endParaRPr/>
              </a:p>
            </p:txBody>
          </p:sp>
        </mc:Choice>
        <mc:Fallback xmlns="">
          <p:sp>
            <p:nvSpPr>
              <p:cNvPr id="445" name="ZoneTexte 444"/>
              <p:cNvSpPr txBox="1">
                <a:spLocks noRot="1" noChangeAspect="1" noMove="1" noResize="1" noEditPoints="1" noAdjustHandles="1" noChangeArrowheads="1" noChangeShapeType="1" noTextEdit="1"/>
              </p:cNvSpPr>
              <p:nvPr/>
            </p:nvSpPr>
            <p:spPr>
              <a:xfrm>
                <a:off x="1356840" y="4479120"/>
                <a:ext cx="570960" cy="359640"/>
              </a:xfrm>
              <a:prstGeom prst="rect">
                <a:avLst/>
              </a:prstGeom>
              <a:blipFill>
                <a:blip r:embed="rId8"/>
                <a:stretch>
                  <a:fillRect b="-5085"/>
                </a:stretch>
              </a:blipFill>
            </p:spPr>
            <p:txBody>
              <a:bodyPr/>
              <a:lstStyle/>
              <a:p>
                <a:r>
                  <a:rPr lang="en-US">
                    <a:noFill/>
                  </a:rPr>
                  <a:t> </a:t>
                </a:r>
              </a:p>
            </p:txBody>
          </p:sp>
        </mc:Fallback>
      </mc:AlternateContent>
      <p:sp>
        <p:nvSpPr>
          <p:cNvPr id="446" name="Rectangle 445"/>
          <p:cNvSpPr/>
          <p:nvPr/>
        </p:nvSpPr>
        <p:spPr>
          <a:xfrm>
            <a:off x="1137960" y="4500720"/>
            <a:ext cx="9121680"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5750">
              <a:buClr>
                <a:srgbClr val="000000"/>
              </a:buClr>
              <a:buSzPct val="45000"/>
              <a:buFont typeface="Arial"/>
              <a:buChar char="•"/>
            </a:pPr>
            <a:r>
              <a:rPr lang="en-US" spc="-1">
                <a:solidFill>
                  <a:srgbClr val="000000"/>
                </a:solidFill>
                <a:latin typeface="Arial"/>
                <a:ea typeface="DejaVu Sans"/>
              </a:rPr>
              <a:t>        </a:t>
            </a:r>
            <a:r>
              <a:rPr lang="en-US" sz="1800" b="0" strike="noStrike" spc="-1">
                <a:solidFill>
                  <a:srgbClr val="000000"/>
                </a:solidFill>
                <a:latin typeface="Arial"/>
                <a:ea typeface="DejaVu Sans"/>
              </a:rPr>
              <a:t> is an energy measuring vector field Alignment (Lower is better).</a:t>
            </a:r>
            <a:endParaRPr lang="fr-FR" sz="1800" b="0" strike="noStrike" spc="-1">
              <a:latin typeface="Arial"/>
            </a:endParaRPr>
          </a:p>
        </p:txBody>
      </p:sp>
      <p:sp>
        <p:nvSpPr>
          <p:cNvPr id="447" name="Forme libre : forme 446"/>
          <p:cNvSpPr/>
          <p:nvPr/>
        </p:nvSpPr>
        <p:spPr>
          <a:xfrm>
            <a:off x="1356840" y="4846320"/>
            <a:ext cx="540000" cy="360"/>
          </a:xfrm>
          <a:custGeom>
            <a:avLst/>
            <a:gdLst/>
            <a:ahLst/>
            <a:cxnLst/>
            <a:rect l="0" t="0" r="r" b="b"/>
            <a:pathLst>
              <a:path w="1501" h="2">
                <a:moveTo>
                  <a:pt x="0" y="0"/>
                </a:moveTo>
                <a:lnTo>
                  <a:pt x="1500" y="1"/>
                </a:lnTo>
              </a:path>
            </a:pathLst>
          </a:custGeom>
          <a:ln w="38160">
            <a:solidFill>
              <a:srgbClr val="4E0063"/>
            </a:solidFill>
            <a:round/>
          </a:ln>
        </p:spPr>
      </p:sp>
      <p:sp>
        <p:nvSpPr>
          <p:cNvPr id="448" name="Forme libre : forme 447"/>
          <p:cNvSpPr/>
          <p:nvPr/>
        </p:nvSpPr>
        <p:spPr>
          <a:xfrm>
            <a:off x="7809840" y="2753280"/>
            <a:ext cx="540000" cy="360"/>
          </a:xfrm>
          <a:custGeom>
            <a:avLst/>
            <a:gdLst/>
            <a:ahLst/>
            <a:cxnLst/>
            <a:rect l="0" t="0" r="r" b="b"/>
            <a:pathLst>
              <a:path w="1501" h="2">
                <a:moveTo>
                  <a:pt x="0" y="0"/>
                </a:moveTo>
                <a:lnTo>
                  <a:pt x="1500" y="1"/>
                </a:lnTo>
              </a:path>
            </a:pathLst>
          </a:custGeom>
          <a:ln w="38160">
            <a:solidFill>
              <a:srgbClr val="4E0063"/>
            </a:solidFill>
            <a:round/>
          </a:ln>
        </p:spPr>
      </p:sp>
      <p:sp>
        <p:nvSpPr>
          <p:cNvPr id="449" name="Forme libre : forme 448"/>
          <p:cNvSpPr/>
          <p:nvPr/>
        </p:nvSpPr>
        <p:spPr>
          <a:xfrm>
            <a:off x="8471993" y="2744315"/>
            <a:ext cx="540000" cy="360"/>
          </a:xfrm>
          <a:custGeom>
            <a:avLst/>
            <a:gdLst/>
            <a:ahLst/>
            <a:cxnLst/>
            <a:rect l="0" t="0" r="r" b="b"/>
            <a:pathLst>
              <a:path w="1501" h="2">
                <a:moveTo>
                  <a:pt x="0" y="0"/>
                </a:moveTo>
                <a:lnTo>
                  <a:pt x="1500" y="1"/>
                </a:lnTo>
              </a:path>
            </a:pathLst>
          </a:custGeom>
          <a:ln w="38160">
            <a:solidFill>
              <a:srgbClr val="4E0063"/>
            </a:solidFill>
            <a:round/>
          </a:ln>
        </p:spPr>
      </p:sp>
      <mc:AlternateContent xmlns:mc="http://schemas.openxmlformats.org/markup-compatibility/2006" xmlns:a14="http://schemas.microsoft.com/office/drawing/2010/main">
        <mc:Choice Requires="a14">
          <p:sp>
            <p:nvSpPr>
              <p:cNvPr id="450" name="ZoneTexte 449"/>
              <p:cNvSpPr txBox="1"/>
              <p:nvPr/>
            </p:nvSpPr>
            <p:spPr>
              <a:xfrm>
                <a:off x="1356840" y="5019120"/>
                <a:ext cx="585720" cy="35964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𝑂𝑟𝑖</m:t>
                          </m:r>
                        </m:sub>
                      </m:sSub>
                    </m:oMath>
                  </m:oMathPara>
                </a14:m>
                <a:endParaRPr/>
              </a:p>
            </p:txBody>
          </p:sp>
        </mc:Choice>
        <mc:Fallback xmlns="">
          <p:sp>
            <p:nvSpPr>
              <p:cNvPr id="450" name="ZoneTexte 449"/>
              <p:cNvSpPr txBox="1">
                <a:spLocks noRot="1" noChangeAspect="1" noMove="1" noResize="1" noEditPoints="1" noAdjustHandles="1" noChangeArrowheads="1" noChangeShapeType="1" noTextEdit="1"/>
              </p:cNvSpPr>
              <p:nvPr/>
            </p:nvSpPr>
            <p:spPr>
              <a:xfrm>
                <a:off x="1356840" y="5019120"/>
                <a:ext cx="585720" cy="359640"/>
              </a:xfrm>
              <a:prstGeom prst="rect">
                <a:avLst/>
              </a:prstGeom>
              <a:blipFill>
                <a:blip r:embed="rId9"/>
                <a:stretch>
                  <a:fillRect b="-5085"/>
                </a:stretch>
              </a:blipFill>
            </p:spPr>
            <p:txBody>
              <a:bodyPr/>
              <a:lstStyle/>
              <a:p>
                <a:r>
                  <a:rPr lang="en-US">
                    <a:noFill/>
                  </a:rPr>
                  <a:t> </a:t>
                </a:r>
              </a:p>
            </p:txBody>
          </p:sp>
        </mc:Fallback>
      </mc:AlternateContent>
      <p:sp>
        <p:nvSpPr>
          <p:cNvPr id="451" name="Rectangle 450"/>
          <p:cNvSpPr/>
          <p:nvPr/>
        </p:nvSpPr>
        <p:spPr>
          <a:xfrm>
            <a:off x="1137960" y="5040720"/>
            <a:ext cx="9121680"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5750">
              <a:buClr>
                <a:srgbClr val="000000"/>
              </a:buClr>
              <a:buSzPct val="45000"/>
              <a:buFont typeface="Arial"/>
              <a:buChar char="•"/>
            </a:pPr>
            <a:r>
              <a:rPr lang="en-US" spc="-1">
                <a:solidFill>
                  <a:srgbClr val="000000"/>
                </a:solidFill>
                <a:latin typeface="Arial"/>
                <a:ea typeface="DejaVu Sans"/>
              </a:rPr>
              <a:t>        </a:t>
            </a:r>
            <a:r>
              <a:rPr lang="en-US" sz="1800" b="0" strike="noStrike" spc="-1">
                <a:solidFill>
                  <a:srgbClr val="000000"/>
                </a:solidFill>
                <a:latin typeface="Arial"/>
                <a:ea typeface="DejaVu Sans"/>
              </a:rPr>
              <a:t> is an energy measuring Anisotropy/Isotropy (Lower is better).</a:t>
            </a:r>
            <a:endParaRPr lang="fr-FR" sz="1800" b="0" strike="noStrike" spc="-1">
              <a:latin typeface="Arial"/>
            </a:endParaRPr>
          </a:p>
        </p:txBody>
      </p:sp>
      <p:sp>
        <p:nvSpPr>
          <p:cNvPr id="452" name="Forme libre : forme 451"/>
          <p:cNvSpPr/>
          <p:nvPr/>
        </p:nvSpPr>
        <p:spPr>
          <a:xfrm>
            <a:off x="1356840" y="5386320"/>
            <a:ext cx="540000" cy="360"/>
          </a:xfrm>
          <a:custGeom>
            <a:avLst/>
            <a:gdLst/>
            <a:ahLst/>
            <a:cxnLst/>
            <a:rect l="0" t="0" r="r" b="b"/>
            <a:pathLst>
              <a:path w="1501" h="2">
                <a:moveTo>
                  <a:pt x="0" y="0"/>
                </a:moveTo>
                <a:lnTo>
                  <a:pt x="1500" y="1"/>
                </a:lnTo>
              </a:path>
            </a:pathLst>
          </a:custGeom>
          <a:ln w="38160">
            <a:solidFill>
              <a:srgbClr val="4E0063"/>
            </a:solidFill>
            <a:round/>
          </a:ln>
        </p:spPr>
      </p:sp>
      <p:sp>
        <p:nvSpPr>
          <p:cNvPr id="453" name="Rectangle 452"/>
          <p:cNvSpPr/>
          <p:nvPr/>
        </p:nvSpPr>
        <p:spPr>
          <a:xfrm>
            <a:off x="11700000" y="643320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C77503B8-B7B8-4EF2-9307-00E952FF2C9E}" type="slidenum">
              <a:rPr lang="en-US" sz="2400" b="0" strike="noStrike" spc="-1">
                <a:solidFill>
                  <a:srgbClr val="000000"/>
                </a:solidFill>
                <a:latin typeface="Times New Roman"/>
                <a:ea typeface="DejaVu Sans"/>
              </a:rPr>
              <a:t>17</a:t>
            </a:fld>
            <a:endParaRPr lang="fr-FR" sz="2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31"/>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432"/>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438"/>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4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fill="hold" nodeType="clickEffect">
                                  <p:stCondLst>
                                    <p:cond delay="0"/>
                                  </p:stCondLst>
                                  <p:childTnLst>
                                    <p:set>
                                      <p:cBhvr>
                                        <p:cTn id="16" dur="1" fill="hold">
                                          <p:stCondLst>
                                            <p:cond delay="0"/>
                                          </p:stCondLst>
                                        </p:cTn>
                                        <p:tgtEl>
                                          <p:spTgt spid="437"/>
                                        </p:tgtEl>
                                        <p:attrNameLst>
                                          <p:attrName>style.visibility</p:attrName>
                                        </p:attrNameLst>
                                      </p:cBhvr>
                                      <p:to>
                                        <p:strVal val="hidden"/>
                                      </p:to>
                                    </p:set>
                                  </p:childTnLst>
                                </p:cTn>
                              </p:par>
                              <p:par>
                                <p:cTn id="17" presetID="1" presetClass="exit" fill="hold" nodeType="withEffect">
                                  <p:stCondLst>
                                    <p:cond delay="0"/>
                                  </p:stCondLst>
                                  <p:childTnLst>
                                    <p:set>
                                      <p:cBhvr>
                                        <p:cTn id="18" dur="1" fill="hold">
                                          <p:stCondLst>
                                            <p:cond delay="0"/>
                                          </p:stCondLst>
                                        </p:cTn>
                                        <p:tgtEl>
                                          <p:spTgt spid="438"/>
                                        </p:tgtEl>
                                        <p:attrNameLst>
                                          <p:attrName>style.visibility</p:attrName>
                                        </p:attrNameLst>
                                      </p:cBhvr>
                                      <p:to>
                                        <p:strVal val="hidden"/>
                                      </p:to>
                                    </p:set>
                                  </p:childTnLst>
                                </p:cTn>
                              </p:par>
                              <p:par>
                                <p:cTn id="19" presetID="1" presetClass="entr" fill="hold" nodeType="withEffect">
                                  <p:stCondLst>
                                    <p:cond delay="0"/>
                                  </p:stCondLst>
                                  <p:childTnLst>
                                    <p:set>
                                      <p:cBhvr>
                                        <p:cTn id="20" dur="1" fill="hold">
                                          <p:stCondLst>
                                            <p:cond delay="0"/>
                                          </p:stCondLst>
                                        </p:cTn>
                                        <p:tgtEl>
                                          <p:spTgt spid="434"/>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435"/>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436"/>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440"/>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4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fill="hold" nodeType="clickEffect">
                                  <p:stCondLst>
                                    <p:cond delay="0"/>
                                  </p:stCondLst>
                                  <p:childTnLst>
                                    <p:set>
                                      <p:cBhvr>
                                        <p:cTn id="32" dur="1" fill="hold">
                                          <p:stCondLst>
                                            <p:cond delay="0"/>
                                          </p:stCondLst>
                                        </p:cTn>
                                        <p:tgtEl>
                                          <p:spTgt spid="439"/>
                                        </p:tgtEl>
                                        <p:attrNameLst>
                                          <p:attrName>style.visibility</p:attrName>
                                        </p:attrNameLst>
                                      </p:cBhvr>
                                      <p:to>
                                        <p:strVal val="hidden"/>
                                      </p:to>
                                    </p:set>
                                  </p:childTnLst>
                                </p:cTn>
                              </p:par>
                              <p:par>
                                <p:cTn id="33" presetID="1" presetClass="exit" fill="hold" nodeType="withEffect">
                                  <p:stCondLst>
                                    <p:cond delay="0"/>
                                  </p:stCondLst>
                                  <p:childTnLst>
                                    <p:set>
                                      <p:cBhvr>
                                        <p:cTn id="34" dur="1" fill="hold">
                                          <p:stCondLst>
                                            <p:cond delay="0"/>
                                          </p:stCondLst>
                                        </p:cTn>
                                        <p:tgtEl>
                                          <p:spTgt spid="440"/>
                                        </p:tgtEl>
                                        <p:attrNameLst>
                                          <p:attrName>style.visibility</p:attrName>
                                        </p:attrNameLst>
                                      </p:cBhvr>
                                      <p:to>
                                        <p:strVal val="hidden"/>
                                      </p:to>
                                    </p:set>
                                  </p:childTnLst>
                                </p:cTn>
                              </p:par>
                              <p:par>
                                <p:cTn id="35" presetID="1" presetClass="entr" fill="hold" nodeType="withEffect">
                                  <p:stCondLst>
                                    <p:cond delay="0"/>
                                  </p:stCondLst>
                                  <p:childTnLst>
                                    <p:set>
                                      <p:cBhvr>
                                        <p:cTn id="36" dur="1" fill="hold">
                                          <p:stCondLst>
                                            <p:cond delay="0"/>
                                          </p:stCondLst>
                                        </p:cTn>
                                        <p:tgtEl>
                                          <p:spTgt spid="442"/>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443"/>
                                        </p:tgtEl>
                                        <p:attrNameLst>
                                          <p:attrName>style.visibility</p:attrName>
                                        </p:attrNameLst>
                                      </p:cBhvr>
                                      <p:to>
                                        <p:strVal val="visible"/>
                                      </p:to>
                                    </p:set>
                                  </p:childTnLst>
                                </p:cTn>
                              </p:par>
                              <p:par>
                                <p:cTn id="39" presetID="1" presetClass="entr" fill="hold" nodeType="withEffect">
                                  <p:stCondLst>
                                    <p:cond delay="0"/>
                                  </p:stCondLst>
                                  <p:childTnLst>
                                    <p:set>
                                      <p:cBhvr>
                                        <p:cTn id="40" dur="1" fill="hold">
                                          <p:stCondLst>
                                            <p:cond delay="0"/>
                                          </p:stCondLst>
                                        </p:cTn>
                                        <p:tgtEl>
                                          <p:spTgt spid="444"/>
                                        </p:tgtEl>
                                        <p:attrNameLst>
                                          <p:attrName>style.visibility</p:attrName>
                                        </p:attrNameLst>
                                      </p:cBhvr>
                                      <p:to>
                                        <p:strVal val="visible"/>
                                      </p:to>
                                    </p:set>
                                  </p:childTnLst>
                                </p:cTn>
                              </p:par>
                              <p:par>
                                <p:cTn id="41" presetID="1" presetClass="entr" fill="hold" nodeType="withEffect">
                                  <p:stCondLst>
                                    <p:cond delay="0"/>
                                  </p:stCondLst>
                                  <p:childTnLst>
                                    <p:set>
                                      <p:cBhvr>
                                        <p:cTn id="42" dur="1" fill="hold">
                                          <p:stCondLst>
                                            <p:cond delay="0"/>
                                          </p:stCondLst>
                                        </p:cTn>
                                        <p:tgtEl>
                                          <p:spTgt spid="4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fill="hold" nodeType="clickEffect">
                                  <p:stCondLst>
                                    <p:cond delay="0"/>
                                  </p:stCondLst>
                                  <p:childTnLst>
                                    <p:set>
                                      <p:cBhvr>
                                        <p:cTn id="46" dur="1" fill="hold">
                                          <p:stCondLst>
                                            <p:cond delay="0"/>
                                          </p:stCondLst>
                                        </p:cTn>
                                        <p:tgtEl>
                                          <p:spTgt spid="441"/>
                                        </p:tgtEl>
                                        <p:attrNameLst>
                                          <p:attrName>style.visibility</p:attrName>
                                        </p:attrNameLst>
                                      </p:cBhvr>
                                      <p:to>
                                        <p:strVal val="hidden"/>
                                      </p:to>
                                    </p:set>
                                  </p:childTnLst>
                                </p:cTn>
                              </p:par>
                              <p:par>
                                <p:cTn id="47" presetID="1" presetClass="exit" fill="hold" nodeType="withEffect">
                                  <p:stCondLst>
                                    <p:cond delay="0"/>
                                  </p:stCondLst>
                                  <p:childTnLst>
                                    <p:set>
                                      <p:cBhvr>
                                        <p:cTn id="48" dur="1" fill="hold">
                                          <p:stCondLst>
                                            <p:cond delay="0"/>
                                          </p:stCondLst>
                                        </p:cTn>
                                        <p:tgtEl>
                                          <p:spTgt spid="444"/>
                                        </p:tgtEl>
                                        <p:attrNameLst>
                                          <p:attrName>style.visibility</p:attrName>
                                        </p:attrNameLst>
                                      </p:cBhvr>
                                      <p:to>
                                        <p:strVal val="hidden"/>
                                      </p:to>
                                    </p:set>
                                  </p:childTnLst>
                                </p:cTn>
                              </p:par>
                              <p:par>
                                <p:cTn id="49" presetID="1" presetClass="entr" fill="hold" nodeType="withEffect">
                                  <p:stCondLst>
                                    <p:cond delay="0"/>
                                  </p:stCondLst>
                                  <p:childTnLst>
                                    <p:set>
                                      <p:cBhvr>
                                        <p:cTn id="50" dur="1" fill="hold">
                                          <p:stCondLst>
                                            <p:cond delay="0"/>
                                          </p:stCondLst>
                                        </p:cTn>
                                        <p:tgtEl>
                                          <p:spTgt spid="445"/>
                                        </p:tgtEl>
                                        <p:attrNameLst>
                                          <p:attrName>style.visibility</p:attrName>
                                        </p:attrNameLst>
                                      </p:cBhvr>
                                      <p:to>
                                        <p:strVal val="visible"/>
                                      </p:to>
                                    </p:set>
                                  </p:childTnLst>
                                </p:cTn>
                              </p:par>
                              <p:par>
                                <p:cTn id="51" presetID="1" presetClass="entr" fill="hold" nodeType="withEffect">
                                  <p:stCondLst>
                                    <p:cond delay="0"/>
                                  </p:stCondLst>
                                  <p:childTnLst>
                                    <p:set>
                                      <p:cBhvr>
                                        <p:cTn id="52" dur="1" fill="hold">
                                          <p:stCondLst>
                                            <p:cond delay="0"/>
                                          </p:stCondLst>
                                        </p:cTn>
                                        <p:tgtEl>
                                          <p:spTgt spid="446"/>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447"/>
                                        </p:tgtEl>
                                        <p:attrNameLst>
                                          <p:attrName>style.visibility</p:attrName>
                                        </p:attrNameLst>
                                      </p:cBhvr>
                                      <p:to>
                                        <p:strVal val="visible"/>
                                      </p:to>
                                    </p:set>
                                  </p:childTnLst>
                                </p:cTn>
                              </p:par>
                              <p:par>
                                <p:cTn id="55" presetID="1" presetClass="entr" fill="hold" nodeType="withEffect">
                                  <p:stCondLst>
                                    <p:cond delay="0"/>
                                  </p:stCondLst>
                                  <p:childTnLst>
                                    <p:set>
                                      <p:cBhvr>
                                        <p:cTn id="56" dur="1" fill="hold">
                                          <p:stCondLst>
                                            <p:cond delay="0"/>
                                          </p:stCondLst>
                                        </p:cTn>
                                        <p:tgtEl>
                                          <p:spTgt spid="44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fill="hold" nodeType="clickEffect">
                                  <p:stCondLst>
                                    <p:cond delay="0"/>
                                  </p:stCondLst>
                                  <p:childTnLst>
                                    <p:set>
                                      <p:cBhvr>
                                        <p:cTn id="60" dur="1" fill="hold">
                                          <p:stCondLst>
                                            <p:cond delay="0"/>
                                          </p:stCondLst>
                                        </p:cTn>
                                        <p:tgtEl>
                                          <p:spTgt spid="448"/>
                                        </p:tgtEl>
                                        <p:attrNameLst>
                                          <p:attrName>style.visibility</p:attrName>
                                        </p:attrNameLst>
                                      </p:cBhvr>
                                      <p:to>
                                        <p:strVal val="hidden"/>
                                      </p:to>
                                    </p:set>
                                  </p:childTnLst>
                                </p:cTn>
                              </p:par>
                              <p:par>
                                <p:cTn id="61" presetID="1" presetClass="exit" fill="hold" nodeType="withEffect">
                                  <p:stCondLst>
                                    <p:cond delay="0"/>
                                  </p:stCondLst>
                                  <p:childTnLst>
                                    <p:set>
                                      <p:cBhvr>
                                        <p:cTn id="62" dur="1" fill="hold">
                                          <p:stCondLst>
                                            <p:cond delay="0"/>
                                          </p:stCondLst>
                                        </p:cTn>
                                        <p:tgtEl>
                                          <p:spTgt spid="447"/>
                                        </p:tgtEl>
                                        <p:attrNameLst>
                                          <p:attrName>style.visibility</p:attrName>
                                        </p:attrNameLst>
                                      </p:cBhvr>
                                      <p:to>
                                        <p:strVal val="hidden"/>
                                      </p:to>
                                    </p:set>
                                  </p:childTnLst>
                                </p:cTn>
                              </p:par>
                              <p:par>
                                <p:cTn id="63" presetID="1" presetClass="entr" fill="hold" nodeType="withEffect">
                                  <p:stCondLst>
                                    <p:cond delay="0"/>
                                  </p:stCondLst>
                                  <p:childTnLst>
                                    <p:set>
                                      <p:cBhvr>
                                        <p:cTn id="64" dur="1" fill="hold">
                                          <p:stCondLst>
                                            <p:cond delay="0"/>
                                          </p:stCondLst>
                                        </p:cTn>
                                        <p:tgtEl>
                                          <p:spTgt spid="450"/>
                                        </p:tgtEl>
                                        <p:attrNameLst>
                                          <p:attrName>style.visibility</p:attrName>
                                        </p:attrNameLst>
                                      </p:cBhvr>
                                      <p:to>
                                        <p:strVal val="visible"/>
                                      </p:to>
                                    </p:set>
                                  </p:childTnLst>
                                </p:cTn>
                              </p:par>
                              <p:par>
                                <p:cTn id="65" presetID="1" presetClass="entr" fill="hold" nodeType="withEffect">
                                  <p:stCondLst>
                                    <p:cond delay="0"/>
                                  </p:stCondLst>
                                  <p:childTnLst>
                                    <p:set>
                                      <p:cBhvr>
                                        <p:cTn id="66" dur="1" fill="hold">
                                          <p:stCondLst>
                                            <p:cond delay="0"/>
                                          </p:stCondLst>
                                        </p:cTn>
                                        <p:tgtEl>
                                          <p:spTgt spid="451"/>
                                        </p:tgtEl>
                                        <p:attrNameLst>
                                          <p:attrName>style.visibility</p:attrName>
                                        </p:attrNameLst>
                                      </p:cBhvr>
                                      <p:to>
                                        <p:strVal val="visible"/>
                                      </p:to>
                                    </p:set>
                                  </p:childTnLst>
                                </p:cTn>
                              </p:par>
                              <p:par>
                                <p:cTn id="67" presetID="1" presetClass="entr" fill="hold" nodeType="withEffect">
                                  <p:stCondLst>
                                    <p:cond delay="0"/>
                                  </p:stCondLst>
                                  <p:childTnLst>
                                    <p:set>
                                      <p:cBhvr>
                                        <p:cTn id="68" dur="1" fill="hold">
                                          <p:stCondLst>
                                            <p:cond delay="0"/>
                                          </p:stCondLst>
                                        </p:cTn>
                                        <p:tgtEl>
                                          <p:spTgt spid="452"/>
                                        </p:tgtEl>
                                        <p:attrNameLst>
                                          <p:attrName>style.visibility</p:attrName>
                                        </p:attrNameLst>
                                      </p:cBhvr>
                                      <p:to>
                                        <p:strVal val="visible"/>
                                      </p:to>
                                    </p:set>
                                  </p:childTnLst>
                                </p:cTn>
                              </p:par>
                              <p:par>
                                <p:cTn id="69" presetID="1" presetClass="entr" fill="hold" nodeType="withEffect">
                                  <p:stCondLst>
                                    <p:cond delay="0"/>
                                  </p:stCondLst>
                                  <p:childTnLst>
                                    <p:set>
                                      <p:cBhvr>
                                        <p:cTn id="70" dur="1" fill="hold">
                                          <p:stCondLst>
                                            <p:cond delay="0"/>
                                          </p:stCondLst>
                                        </p:cTn>
                                        <p:tgtEl>
                                          <p:spTgt spid="4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PlaceHolder 17"/>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Orientation Energy</a:t>
            </a:r>
            <a:endParaRPr lang="fr-FR" sz="4400" b="0" strike="noStrike" spc="-1">
              <a:latin typeface="Arial"/>
            </a:endParaRPr>
          </a:p>
        </p:txBody>
      </p:sp>
      <mc:AlternateContent xmlns:mc="http://schemas.openxmlformats.org/markup-compatibility/2006" xmlns:a14="http://schemas.microsoft.com/office/drawing/2010/main">
        <mc:Choice Requires="a14">
          <p:sp>
            <p:nvSpPr>
              <p:cNvPr id="455" name="ZoneTexte 454"/>
              <p:cNvSpPr txBox="1"/>
              <p:nvPr/>
            </p:nvSpPr>
            <p:spPr>
              <a:xfrm>
                <a:off x="5505840" y="2019600"/>
                <a:ext cx="2502720" cy="3765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𝑂𝑟𝑖</m:t>
                          </m:r>
                        </m:sub>
                      </m:sSub>
                      <m:d>
                        <m:dPr>
                          <m:ctrlPr>
                            <a:rPr i="1">
                              <a:latin typeface="Cambria Math" panose="02040503050406030204" pitchFamily="18" charset="0"/>
                            </a:rPr>
                          </m:ctrlPr>
                        </m:dPr>
                        <m:e>
                          <m:r>
                            <a:rPr>
                              <a:latin typeface="Cambria Math" panose="02040503050406030204" pitchFamily="18" charset="0"/>
                            </a:rPr>
                            <m:t>𝑇</m:t>
                          </m:r>
                        </m:e>
                      </m:d>
                      <m:r>
                        <a:rPr>
                          <a:latin typeface="Cambria Math" panose="02040503050406030204" pitchFamily="18" charset="0"/>
                        </a:rPr>
                        <m:t>=</m:t>
                      </m:r>
                      <m:sSubSup>
                        <m:sSubSupPr>
                          <m:ctrlPr>
                            <a:rPr i="1">
                              <a:latin typeface="Cambria Math" panose="02040503050406030204" pitchFamily="18" charset="0"/>
                            </a:rPr>
                          </m:ctrlPr>
                        </m:sSubSupPr>
                        <m:e>
                          <m:r>
                            <a:rPr>
                              <a:latin typeface="Cambria Math" panose="02040503050406030204" pitchFamily="18" charset="0"/>
                            </a:rPr>
                            <m:t>𝑊</m:t>
                          </m:r>
                        </m:e>
                        <m:sub>
                          <m:r>
                            <a:rPr>
                              <a:latin typeface="Cambria Math" panose="02040503050406030204" pitchFamily="18" charset="0"/>
                            </a:rPr>
                            <m:t>2</m:t>
                          </m:r>
                        </m:sub>
                        <m:sup>
                          <m:r>
                            <a:rPr>
                              <a:latin typeface="Cambria Math" panose="02040503050406030204" pitchFamily="18" charset="0"/>
                            </a:rPr>
                            <m:t>2</m:t>
                          </m:r>
                        </m:sup>
                      </m:sSubSup>
                      <m:d>
                        <m:dPr>
                          <m:ctrlPr>
                            <a:rPr i="1">
                              <a:latin typeface="Cambria Math" panose="02040503050406030204" pitchFamily="18" charset="0"/>
                            </a:rPr>
                          </m:ctrlPr>
                        </m:dPr>
                        <m:e>
                          <m:sSub>
                            <m:sSubPr>
                              <m:ctrlPr>
                                <a:rPr i="1">
                                  <a:latin typeface="Cambria Math" panose="02040503050406030204" pitchFamily="18" charset="0"/>
                                </a:rPr>
                              </m:ctrlPr>
                            </m:sSubPr>
                            <m:e>
                              <m:r>
                                <a:rPr>
                                  <a:latin typeface="Cambria Math" panose="02040503050406030204" pitchFamily="18" charset="0"/>
                                </a:rPr>
                                <m:t>𝐷</m:t>
                              </m:r>
                            </m:e>
                            <m:sub>
                              <m:r>
                                <a:rPr>
                                  <a:latin typeface="Cambria Math" panose="02040503050406030204" pitchFamily="18" charset="0"/>
                                </a:rPr>
                                <m:t>𝑇</m:t>
                              </m:r>
                            </m:sub>
                          </m:sSub>
                          <m:r>
                            <a:rPr>
                              <a:latin typeface="Cambria Math" panose="02040503050406030204" pitchFamily="18" charset="0"/>
                            </a:rPr>
                            <m:t>,</m:t>
                          </m:r>
                          <m:r>
                            <a:rPr>
                              <a:latin typeface="Cambria Math" panose="02040503050406030204" pitchFamily="18" charset="0"/>
                            </a:rPr>
                            <m:t>𝑈</m:t>
                          </m:r>
                        </m:e>
                      </m:d>
                    </m:oMath>
                  </m:oMathPara>
                </a14:m>
                <a:endParaRPr/>
              </a:p>
            </p:txBody>
          </p:sp>
        </mc:Choice>
        <mc:Fallback xmlns="">
          <p:sp>
            <p:nvSpPr>
              <p:cNvPr id="455" name="ZoneTexte 454"/>
              <p:cNvSpPr txBox="1">
                <a:spLocks noRot="1" noChangeAspect="1" noMove="1" noResize="1" noEditPoints="1" noAdjustHandles="1" noChangeArrowheads="1" noChangeShapeType="1" noTextEdit="1"/>
              </p:cNvSpPr>
              <p:nvPr/>
            </p:nvSpPr>
            <p:spPr>
              <a:xfrm>
                <a:off x="5505840" y="2019600"/>
                <a:ext cx="2502720" cy="376560"/>
              </a:xfrm>
              <a:prstGeom prst="rect">
                <a:avLst/>
              </a:prstGeom>
              <a:blipFill>
                <a:blip r:embed="rId3"/>
                <a:stretch>
                  <a:fillRect b="-1613"/>
                </a:stretch>
              </a:blipFill>
            </p:spPr>
            <p:txBody>
              <a:bodyPr/>
              <a:lstStyle/>
              <a:p>
                <a:r>
                  <a:rPr lang="en-US">
                    <a:noFill/>
                  </a:rPr>
                  <a:t> </a:t>
                </a:r>
              </a:p>
            </p:txBody>
          </p:sp>
        </mc:Fallback>
      </mc:AlternateContent>
      <p:sp>
        <p:nvSpPr>
          <p:cNvPr id="456" name="Rectangle 455"/>
          <p:cNvSpPr/>
          <p:nvPr/>
        </p:nvSpPr>
        <p:spPr>
          <a:xfrm>
            <a:off x="720000" y="1993680"/>
            <a:ext cx="488196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da-DK" sz="2200" b="0" strike="noStrike" spc="-1">
                <a:latin typeface="Arial"/>
              </a:rPr>
              <a:t>When Optimizing for Isotropy, we set: </a:t>
            </a:r>
            <a:endParaRPr lang="fr-FR" sz="2200" b="0" strike="noStrike" spc="-1">
              <a:latin typeface="Arial"/>
            </a:endParaRPr>
          </a:p>
        </p:txBody>
      </p:sp>
      <p:sp>
        <p:nvSpPr>
          <p:cNvPr id="457" name="Rectangle 456"/>
          <p:cNvSpPr/>
          <p:nvPr/>
        </p:nvSpPr>
        <p:spPr>
          <a:xfrm>
            <a:off x="11702520" y="643320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A80DF4B3-DCBD-497E-BBDF-9CAA6F651437}" type="slidenum">
              <a:rPr lang="en-US" sz="2400" b="0" strike="noStrike" spc="-1">
                <a:solidFill>
                  <a:srgbClr val="000000"/>
                </a:solidFill>
                <a:latin typeface="Times New Roman"/>
                <a:ea typeface="DejaVu Sans"/>
              </a:rPr>
              <a:t>18</a:t>
            </a:fld>
            <a:endParaRPr lang="fr-FR" sz="2400" b="0" strike="noStrike" spc="-1">
              <a:latin typeface="Arial"/>
            </a:endParaRPr>
          </a:p>
        </p:txBody>
      </p:sp>
      <mc:AlternateContent xmlns:mc="http://schemas.openxmlformats.org/markup-compatibility/2006" xmlns:a14="http://schemas.microsoft.com/office/drawing/2010/main">
        <mc:Choice Requires="a14">
          <p:sp>
            <p:nvSpPr>
              <p:cNvPr id="458" name="ZoneTexte 457"/>
              <p:cNvSpPr txBox="1"/>
              <p:nvPr/>
            </p:nvSpPr>
            <p:spPr>
              <a:xfrm>
                <a:off x="1114920" y="2694960"/>
                <a:ext cx="501480" cy="35892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𝑊</m:t>
                          </m:r>
                        </m:e>
                        <m:sub>
                          <m:r>
                            <a:rPr>
                              <a:latin typeface="Cambria Math" panose="02040503050406030204" pitchFamily="18" charset="0"/>
                            </a:rPr>
                            <m:t>2</m:t>
                          </m:r>
                        </m:sub>
                      </m:sSub>
                    </m:oMath>
                  </m:oMathPara>
                </a14:m>
                <a:endParaRPr/>
              </a:p>
            </p:txBody>
          </p:sp>
        </mc:Choice>
        <mc:Fallback xmlns="">
          <p:sp>
            <p:nvSpPr>
              <p:cNvPr id="458" name="ZoneTexte 457"/>
              <p:cNvSpPr txBox="1">
                <a:spLocks noRot="1" noChangeAspect="1" noMove="1" noResize="1" noEditPoints="1" noAdjustHandles="1" noChangeArrowheads="1" noChangeShapeType="1" noTextEdit="1"/>
              </p:cNvSpPr>
              <p:nvPr/>
            </p:nvSpPr>
            <p:spPr>
              <a:xfrm>
                <a:off x="1114920" y="2694960"/>
                <a:ext cx="501480" cy="358920"/>
              </a:xfrm>
              <a:prstGeom prst="rect">
                <a:avLst/>
              </a:prstGeom>
              <a:blipFill>
                <a:blip r:embed="rId4"/>
                <a:stretch>
                  <a:fillRect b="-3390"/>
                </a:stretch>
              </a:blipFill>
            </p:spPr>
            <p:txBody>
              <a:bodyPr/>
              <a:lstStyle/>
              <a:p>
                <a:r>
                  <a:rPr lang="en-US">
                    <a:noFill/>
                  </a:rPr>
                  <a:t> </a:t>
                </a:r>
              </a:p>
            </p:txBody>
          </p:sp>
        </mc:Fallback>
      </mc:AlternateContent>
      <p:sp>
        <p:nvSpPr>
          <p:cNvPr id="459" name="Rectangle 458"/>
          <p:cNvSpPr/>
          <p:nvPr/>
        </p:nvSpPr>
        <p:spPr>
          <a:xfrm>
            <a:off x="777960" y="2662920"/>
            <a:ext cx="5341680"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5750">
              <a:lnSpc>
                <a:spcPct val="100000"/>
              </a:lnSpc>
              <a:buClr>
                <a:srgbClr val="000000"/>
              </a:buClr>
              <a:buSzPct val="45000"/>
              <a:buFont typeface="Arial"/>
              <a:buChar char="•"/>
            </a:pPr>
            <a:r>
              <a:rPr lang="en-US" sz="1800" b="0" strike="noStrike" spc="-1">
                <a:solidFill>
                  <a:srgbClr val="000000"/>
                </a:solidFill>
                <a:latin typeface="Arial"/>
                <a:ea typeface="DejaVu Sans"/>
              </a:rPr>
              <a:t>         is the 2-Wasserstein Distance</a:t>
            </a:r>
            <a:endParaRPr lang="fr-FR" sz="1800" b="0" strike="noStrike" spc="-1">
              <a:latin typeface="Arial"/>
            </a:endParaRPr>
          </a:p>
        </p:txBody>
      </p:sp>
      <p:sp>
        <p:nvSpPr>
          <p:cNvPr id="460" name="Forme libre : forme 459"/>
          <p:cNvSpPr/>
          <p:nvPr/>
        </p:nvSpPr>
        <p:spPr>
          <a:xfrm>
            <a:off x="1114920" y="3054240"/>
            <a:ext cx="446040" cy="3600"/>
          </a:xfrm>
          <a:custGeom>
            <a:avLst/>
            <a:gdLst/>
            <a:ahLst/>
            <a:cxnLst/>
            <a:rect l="0" t="0" r="r" b="b"/>
            <a:pathLst>
              <a:path w="1240" h="11">
                <a:moveTo>
                  <a:pt x="0" y="10"/>
                </a:moveTo>
                <a:lnTo>
                  <a:pt x="1239" y="0"/>
                </a:lnTo>
              </a:path>
            </a:pathLst>
          </a:custGeom>
          <a:ln w="38160">
            <a:solidFill>
              <a:srgbClr val="4E0063"/>
            </a:solidFill>
            <a:round/>
          </a:ln>
        </p:spPr>
      </p:sp>
      <mc:AlternateContent xmlns:mc="http://schemas.openxmlformats.org/markup-compatibility/2006" xmlns:a14="http://schemas.microsoft.com/office/drawing/2010/main">
        <mc:Choice Requires="a14">
          <p:sp>
            <p:nvSpPr>
              <p:cNvPr id="461" name="ZoneTexte 460"/>
              <p:cNvSpPr txBox="1"/>
              <p:nvPr/>
            </p:nvSpPr>
            <p:spPr>
              <a:xfrm>
                <a:off x="1114920" y="3213000"/>
                <a:ext cx="490320" cy="35892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𝐷</m:t>
                          </m:r>
                        </m:e>
                        <m:sub>
                          <m:r>
                            <a:rPr>
                              <a:latin typeface="Cambria Math" panose="02040503050406030204" pitchFamily="18" charset="0"/>
                            </a:rPr>
                            <m:t>𝑇</m:t>
                          </m:r>
                        </m:sub>
                      </m:sSub>
                    </m:oMath>
                  </m:oMathPara>
                </a14:m>
                <a:endParaRPr/>
              </a:p>
            </p:txBody>
          </p:sp>
        </mc:Choice>
        <mc:Fallback xmlns="">
          <p:sp>
            <p:nvSpPr>
              <p:cNvPr id="461" name="ZoneTexte 460"/>
              <p:cNvSpPr txBox="1">
                <a:spLocks noRot="1" noChangeAspect="1" noMove="1" noResize="1" noEditPoints="1" noAdjustHandles="1" noChangeArrowheads="1" noChangeShapeType="1" noTextEdit="1"/>
              </p:cNvSpPr>
              <p:nvPr/>
            </p:nvSpPr>
            <p:spPr>
              <a:xfrm>
                <a:off x="1114920" y="3213000"/>
                <a:ext cx="490320" cy="358920"/>
              </a:xfrm>
              <a:prstGeom prst="rect">
                <a:avLst/>
              </a:prstGeom>
              <a:blipFill>
                <a:blip r:embed="rId5"/>
                <a:stretch>
                  <a:fillRect b="-3390"/>
                </a:stretch>
              </a:blipFill>
            </p:spPr>
            <p:txBody>
              <a:bodyPr/>
              <a:lstStyle/>
              <a:p>
                <a:r>
                  <a:rPr lang="en-US">
                    <a:noFill/>
                  </a:rPr>
                  <a:t> </a:t>
                </a:r>
              </a:p>
            </p:txBody>
          </p:sp>
        </mc:Fallback>
      </mc:AlternateContent>
      <p:sp>
        <p:nvSpPr>
          <p:cNvPr id="462" name="Rectangle 461"/>
          <p:cNvSpPr/>
          <p:nvPr/>
        </p:nvSpPr>
        <p:spPr>
          <a:xfrm>
            <a:off x="777960" y="3180960"/>
            <a:ext cx="5341680"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5750">
              <a:buClr>
                <a:srgbClr val="000000"/>
              </a:buClr>
              <a:buSzPct val="45000"/>
              <a:buFont typeface="Arial"/>
              <a:buChar char="•"/>
            </a:pPr>
            <a:r>
              <a:rPr lang="en-US" spc="-1">
                <a:solidFill>
                  <a:srgbClr val="000000"/>
                </a:solidFill>
                <a:latin typeface="Arial"/>
                <a:ea typeface="DejaVu Sans"/>
              </a:rPr>
              <a:t>        </a:t>
            </a:r>
            <a:r>
              <a:rPr lang="en-US" sz="1800" b="0" strike="noStrike" spc="-1">
                <a:solidFill>
                  <a:srgbClr val="000000"/>
                </a:solidFill>
                <a:latin typeface="Arial"/>
                <a:ea typeface="DejaVu Sans"/>
              </a:rPr>
              <a:t> is the orientation distribution of</a:t>
            </a:r>
            <a:r>
              <a:rPr lang="en-US" spc="-1">
                <a:solidFill>
                  <a:srgbClr val="000000"/>
                </a:solidFill>
                <a:latin typeface="Arial"/>
                <a:ea typeface="DejaVu Sans"/>
              </a:rPr>
              <a:t> </a:t>
            </a:r>
            <a:endParaRPr lang="fr-FR" sz="1800" b="0" strike="noStrike" spc="-1">
              <a:latin typeface="Arial"/>
            </a:endParaRPr>
          </a:p>
        </p:txBody>
      </p:sp>
      <p:sp>
        <p:nvSpPr>
          <p:cNvPr id="463" name="Forme libre : forme 462"/>
          <p:cNvSpPr/>
          <p:nvPr/>
        </p:nvSpPr>
        <p:spPr>
          <a:xfrm>
            <a:off x="1114920" y="3572280"/>
            <a:ext cx="446040" cy="3600"/>
          </a:xfrm>
          <a:custGeom>
            <a:avLst/>
            <a:gdLst/>
            <a:ahLst/>
            <a:cxnLst/>
            <a:rect l="0" t="0" r="r" b="b"/>
            <a:pathLst>
              <a:path w="1240" h="11">
                <a:moveTo>
                  <a:pt x="0" y="10"/>
                </a:moveTo>
                <a:lnTo>
                  <a:pt x="1239" y="0"/>
                </a:lnTo>
              </a:path>
            </a:pathLst>
          </a:custGeom>
          <a:ln w="38160">
            <a:solidFill>
              <a:srgbClr val="4E0063"/>
            </a:solidFill>
            <a:round/>
          </a:ln>
        </p:spPr>
      </p:sp>
      <mc:AlternateContent xmlns:mc="http://schemas.openxmlformats.org/markup-compatibility/2006" xmlns:a14="http://schemas.microsoft.com/office/drawing/2010/main">
        <mc:Choice Requires="a14">
          <p:sp>
            <p:nvSpPr>
              <p:cNvPr id="464" name="ZoneTexte 463"/>
              <p:cNvSpPr txBox="1"/>
              <p:nvPr/>
            </p:nvSpPr>
            <p:spPr>
              <a:xfrm>
                <a:off x="1114920" y="3777120"/>
                <a:ext cx="374760" cy="31824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𝑈</m:t>
                      </m:r>
                    </m:oMath>
                  </m:oMathPara>
                </a14:m>
                <a:endParaRPr/>
              </a:p>
            </p:txBody>
          </p:sp>
        </mc:Choice>
        <mc:Fallback xmlns="">
          <p:sp>
            <p:nvSpPr>
              <p:cNvPr id="464" name="ZoneTexte 463"/>
              <p:cNvSpPr txBox="1">
                <a:spLocks noRot="1" noChangeAspect="1" noMove="1" noResize="1" noEditPoints="1" noAdjustHandles="1" noChangeArrowheads="1" noChangeShapeType="1" noTextEdit="1"/>
              </p:cNvSpPr>
              <p:nvPr/>
            </p:nvSpPr>
            <p:spPr>
              <a:xfrm>
                <a:off x="1114920" y="3777120"/>
                <a:ext cx="374760" cy="318240"/>
              </a:xfrm>
              <a:prstGeom prst="rect">
                <a:avLst/>
              </a:prstGeom>
              <a:blipFill>
                <a:blip r:embed="rId6"/>
                <a:stretch>
                  <a:fillRect b="-9615"/>
                </a:stretch>
              </a:blipFill>
            </p:spPr>
            <p:txBody>
              <a:bodyPr/>
              <a:lstStyle/>
              <a:p>
                <a:r>
                  <a:rPr lang="en-US">
                    <a:noFill/>
                  </a:rPr>
                  <a:t> </a:t>
                </a:r>
              </a:p>
            </p:txBody>
          </p:sp>
        </mc:Fallback>
      </mc:AlternateContent>
      <p:sp>
        <p:nvSpPr>
          <p:cNvPr id="465" name="Rectangle 464"/>
          <p:cNvSpPr/>
          <p:nvPr/>
        </p:nvSpPr>
        <p:spPr>
          <a:xfrm>
            <a:off x="777960" y="3745080"/>
            <a:ext cx="5341680"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5750">
              <a:buClr>
                <a:srgbClr val="000000"/>
              </a:buClr>
              <a:buSzPct val="45000"/>
              <a:buFont typeface="Arial"/>
              <a:buChar char="•"/>
            </a:pPr>
            <a:r>
              <a:rPr lang="en-US" spc="-1">
                <a:solidFill>
                  <a:srgbClr val="000000"/>
                </a:solidFill>
                <a:latin typeface="Arial"/>
                <a:ea typeface="DejaVu Sans"/>
              </a:rPr>
              <a:t>        </a:t>
            </a:r>
            <a:r>
              <a:rPr lang="en-US" sz="1800" b="0" strike="noStrike" spc="-1">
                <a:solidFill>
                  <a:srgbClr val="000000"/>
                </a:solidFill>
                <a:latin typeface="Arial"/>
                <a:ea typeface="DejaVu Sans"/>
              </a:rPr>
              <a:t> is the uniform distribution over</a:t>
            </a:r>
            <a:r>
              <a:rPr lang="en-US" spc="-1">
                <a:solidFill>
                  <a:srgbClr val="000000"/>
                </a:solidFill>
                <a:latin typeface="Arial"/>
                <a:ea typeface="DejaVu Sans"/>
              </a:rPr>
              <a:t> </a:t>
            </a:r>
            <a:endParaRPr lang="fr-FR" sz="1800" b="0" strike="noStrike" spc="-1">
              <a:latin typeface="Arial"/>
            </a:endParaRPr>
          </a:p>
        </p:txBody>
      </p:sp>
      <p:sp>
        <p:nvSpPr>
          <p:cNvPr id="466" name="Forme libre : forme 465"/>
          <p:cNvSpPr/>
          <p:nvPr/>
        </p:nvSpPr>
        <p:spPr>
          <a:xfrm>
            <a:off x="1114920" y="4136400"/>
            <a:ext cx="325080" cy="3600"/>
          </a:xfrm>
          <a:custGeom>
            <a:avLst/>
            <a:gdLst/>
            <a:ahLst/>
            <a:cxnLst/>
            <a:rect l="0" t="0" r="r" b="b"/>
            <a:pathLst>
              <a:path w="904" h="11">
                <a:moveTo>
                  <a:pt x="0" y="10"/>
                </a:moveTo>
                <a:lnTo>
                  <a:pt x="903" y="0"/>
                </a:lnTo>
              </a:path>
            </a:pathLst>
          </a:custGeom>
          <a:ln w="38160">
            <a:solidFill>
              <a:srgbClr val="4E0063"/>
            </a:solidFill>
            <a:round/>
          </a:ln>
        </p:spPr>
      </p:sp>
      <mc:AlternateContent xmlns:mc="http://schemas.openxmlformats.org/markup-compatibility/2006" xmlns:a14="http://schemas.microsoft.com/office/drawing/2010/main">
        <mc:Choice Requires="a14">
          <p:sp>
            <p:nvSpPr>
              <p:cNvPr id="467" name="ZoneTexte 466"/>
              <p:cNvSpPr txBox="1"/>
              <p:nvPr/>
            </p:nvSpPr>
            <p:spPr>
              <a:xfrm>
                <a:off x="4838442" y="3178906"/>
                <a:ext cx="328680" cy="318600"/>
              </a:xfrm>
              <a:prstGeom prst="rect">
                <a:avLst/>
              </a:prstGeom>
            </p:spPr>
            <p:txBody>
              <a:bodyPr/>
              <a:lstStyle/>
              <a:p>
                <a:pPr/>
                <a14:m>
                  <m:oMathPara xmlns:m="http://schemas.openxmlformats.org/officeDocument/2006/math">
                    <m:oMathParaPr>
                      <m:jc m:val="centerGroup"/>
                    </m:oMathParaPr>
                    <m:oMath xmlns:m="http://schemas.openxmlformats.org/officeDocument/2006/math">
                      <m:r>
                        <a:rPr>
                          <a:latin typeface="Cambria Math" panose="02040503050406030204" pitchFamily="18" charset="0"/>
                        </a:rPr>
                        <m:t>𝑇</m:t>
                      </m:r>
                    </m:oMath>
                  </m:oMathPara>
                </a14:m>
                <a:endParaRPr/>
              </a:p>
            </p:txBody>
          </p:sp>
        </mc:Choice>
        <mc:Fallback xmlns="">
          <p:sp>
            <p:nvSpPr>
              <p:cNvPr id="467" name="ZoneTexte 466"/>
              <p:cNvSpPr txBox="1">
                <a:spLocks noRot="1" noChangeAspect="1" noMove="1" noResize="1" noEditPoints="1" noAdjustHandles="1" noChangeArrowheads="1" noChangeShapeType="1" noTextEdit="1"/>
              </p:cNvSpPr>
              <p:nvPr/>
            </p:nvSpPr>
            <p:spPr>
              <a:xfrm>
                <a:off x="4838442" y="3178906"/>
                <a:ext cx="328680" cy="318600"/>
              </a:xfrm>
              <a:prstGeom prst="rect">
                <a:avLst/>
              </a:prstGeom>
              <a:blipFill>
                <a:blip r:embed="rId7"/>
                <a:stretch>
                  <a:fillRect b="-75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8" name="ZoneTexte 467"/>
              <p:cNvSpPr txBox="1"/>
              <p:nvPr/>
            </p:nvSpPr>
            <p:spPr>
              <a:xfrm>
                <a:off x="4554494" y="3745080"/>
                <a:ext cx="1108800" cy="288000"/>
              </a:xfrm>
              <a:prstGeom prst="rect">
                <a:avLst/>
              </a:prstGeom>
            </p:spPr>
            <p:txBody>
              <a:bodyPr/>
              <a:lstStyle/>
              <a:p>
                <a:pPr/>
                <a14:m>
                  <m:oMathPara xmlns:m="http://schemas.openxmlformats.org/officeDocument/2006/math">
                    <m:oMathParaPr>
                      <m:jc m:val="centerGroup"/>
                    </m:oMathParaPr>
                    <m:oMath xmlns:m="http://schemas.openxmlformats.org/officeDocument/2006/math">
                      <m:d>
                        <m:dPr>
                          <m:begChr m:val="["/>
                          <m:endChr m:val="["/>
                          <m:ctrlPr>
                            <a:rPr i="1">
                              <a:latin typeface="Cambria Math" panose="02040503050406030204" pitchFamily="18" charset="0"/>
                            </a:rPr>
                          </m:ctrlPr>
                        </m:dPr>
                        <m:e>
                          <m:r>
                            <a:rPr>
                              <a:latin typeface="Cambria Math" panose="02040503050406030204" pitchFamily="18" charset="0"/>
                            </a:rPr>
                            <m:t>0</m:t>
                          </m:r>
                          <m:r>
                            <a:rPr>
                              <a:latin typeface="Cambria Math" panose="02040503050406030204" pitchFamily="18" charset="0"/>
                            </a:rPr>
                            <m:t>,</m:t>
                          </m:r>
                          <m:r>
                            <a:rPr>
                              <a:latin typeface="Cambria Math" panose="02040503050406030204" pitchFamily="18" charset="0"/>
                            </a:rPr>
                            <m:t>𝜋</m:t>
                          </m:r>
                        </m:e>
                      </m:d>
                    </m:oMath>
                  </m:oMathPara>
                </a14:m>
                <a:endParaRPr/>
              </a:p>
            </p:txBody>
          </p:sp>
        </mc:Choice>
        <mc:Fallback xmlns="">
          <p:sp>
            <p:nvSpPr>
              <p:cNvPr id="468" name="ZoneTexte 467"/>
              <p:cNvSpPr txBox="1">
                <a:spLocks noRot="1" noChangeAspect="1" noMove="1" noResize="1" noEditPoints="1" noAdjustHandles="1" noChangeArrowheads="1" noChangeShapeType="1" noTextEdit="1"/>
              </p:cNvSpPr>
              <p:nvPr/>
            </p:nvSpPr>
            <p:spPr>
              <a:xfrm>
                <a:off x="4554494" y="3745080"/>
                <a:ext cx="1108800" cy="288000"/>
              </a:xfrm>
              <a:prstGeom prst="rect">
                <a:avLst/>
              </a:prstGeom>
              <a:blipFill>
                <a:blip r:embed="rId8"/>
                <a:stretch>
                  <a:fillRect b="-18750"/>
                </a:stretch>
              </a:blipFill>
            </p:spPr>
            <p:txBody>
              <a:bodyPr/>
              <a:lstStyle/>
              <a:p>
                <a:r>
                  <a:rPr lang="en-US">
                    <a:noFill/>
                  </a:rPr>
                  <a:t> </a:t>
                </a:r>
              </a:p>
            </p:txBody>
          </p:sp>
        </mc:Fallback>
      </mc:AlternateContent>
      <p:sp>
        <p:nvSpPr>
          <p:cNvPr id="469" name="Forme libre : forme 468"/>
          <p:cNvSpPr/>
          <p:nvPr/>
        </p:nvSpPr>
        <p:spPr>
          <a:xfrm>
            <a:off x="6717395" y="2405485"/>
            <a:ext cx="374323" cy="3600"/>
          </a:xfrm>
          <a:custGeom>
            <a:avLst/>
            <a:gdLst/>
            <a:ahLst/>
            <a:cxnLst/>
            <a:rect l="0" t="0" r="r" b="b"/>
            <a:pathLst>
              <a:path w="1240" h="11">
                <a:moveTo>
                  <a:pt x="0" y="10"/>
                </a:moveTo>
                <a:lnTo>
                  <a:pt x="1239" y="0"/>
                </a:lnTo>
              </a:path>
            </a:pathLst>
          </a:custGeom>
          <a:ln w="38160">
            <a:solidFill>
              <a:srgbClr val="4E0063"/>
            </a:solidFill>
            <a:round/>
          </a:ln>
        </p:spPr>
      </p:sp>
      <p:sp>
        <p:nvSpPr>
          <p:cNvPr id="470" name="Forme libre : forme 469"/>
          <p:cNvSpPr/>
          <p:nvPr/>
        </p:nvSpPr>
        <p:spPr>
          <a:xfrm>
            <a:off x="7149820" y="2387555"/>
            <a:ext cx="275711" cy="3600"/>
          </a:xfrm>
          <a:custGeom>
            <a:avLst/>
            <a:gdLst/>
            <a:ahLst/>
            <a:cxnLst/>
            <a:rect l="0" t="0" r="r" b="b"/>
            <a:pathLst>
              <a:path w="1240" h="11">
                <a:moveTo>
                  <a:pt x="0" y="10"/>
                </a:moveTo>
                <a:lnTo>
                  <a:pt x="1239" y="0"/>
                </a:lnTo>
              </a:path>
            </a:pathLst>
          </a:custGeom>
          <a:ln w="38160">
            <a:solidFill>
              <a:srgbClr val="4E0063"/>
            </a:solidFill>
            <a:round/>
          </a:ln>
        </p:spPr>
      </p:sp>
      <p:sp>
        <p:nvSpPr>
          <p:cNvPr id="471" name="Forme libre : forme 470"/>
          <p:cNvSpPr/>
          <p:nvPr/>
        </p:nvSpPr>
        <p:spPr>
          <a:xfrm>
            <a:off x="7469414" y="2383955"/>
            <a:ext cx="325080" cy="3600"/>
          </a:xfrm>
          <a:custGeom>
            <a:avLst/>
            <a:gdLst/>
            <a:ahLst/>
            <a:cxnLst/>
            <a:rect l="0" t="0" r="r" b="b"/>
            <a:pathLst>
              <a:path w="904" h="11">
                <a:moveTo>
                  <a:pt x="0" y="10"/>
                </a:moveTo>
                <a:lnTo>
                  <a:pt x="903" y="0"/>
                </a:lnTo>
              </a:path>
            </a:pathLst>
          </a:custGeom>
          <a:ln w="38160">
            <a:solidFill>
              <a:srgbClr val="4E0063"/>
            </a:solidFill>
            <a:round/>
          </a:ln>
        </p:spPr>
      </p:sp>
      <p:pic>
        <p:nvPicPr>
          <p:cNvPr id="472" name="Image 471"/>
          <p:cNvPicPr/>
          <p:nvPr/>
        </p:nvPicPr>
        <p:blipFill>
          <a:blip r:embed="rId9"/>
          <a:stretch/>
        </p:blipFill>
        <p:spPr>
          <a:xfrm>
            <a:off x="6114600" y="2700000"/>
            <a:ext cx="5640840" cy="2180880"/>
          </a:xfrm>
          <a:prstGeom prst="rect">
            <a:avLst/>
          </a:prstGeom>
          <a:ln w="0">
            <a:noFill/>
          </a:ln>
        </p:spPr>
      </p:pic>
      <p:pic>
        <p:nvPicPr>
          <p:cNvPr id="473" name="Image 472"/>
          <p:cNvPicPr/>
          <p:nvPr/>
        </p:nvPicPr>
        <p:blipFill>
          <a:blip r:embed="rId10"/>
          <a:stretch/>
        </p:blipFill>
        <p:spPr>
          <a:xfrm>
            <a:off x="6114600" y="2700000"/>
            <a:ext cx="5640840" cy="2180880"/>
          </a:xfrm>
          <a:prstGeom prst="rect">
            <a:avLst/>
          </a:prstGeom>
          <a:ln w="0">
            <a:noFill/>
          </a:ln>
        </p:spPr>
      </p:pic>
      <p:pic>
        <p:nvPicPr>
          <p:cNvPr id="474" name="Image 473"/>
          <p:cNvPicPr/>
          <p:nvPr/>
        </p:nvPicPr>
        <p:blipFill>
          <a:blip r:embed="rId11"/>
          <a:stretch/>
        </p:blipFill>
        <p:spPr>
          <a:xfrm>
            <a:off x="6114600" y="2700000"/>
            <a:ext cx="5640840" cy="2180880"/>
          </a:xfrm>
          <a:prstGeom prst="rect">
            <a:avLst/>
          </a:prstGeom>
          <a:ln w="0">
            <a:noFill/>
          </a:ln>
        </p:spPr>
      </p:pic>
      <mc:AlternateContent xmlns:mc="http://schemas.openxmlformats.org/markup-compatibility/2006">
        <mc:Choice xmlns:a14="http://schemas.microsoft.com/office/drawing/2010/main" Requires="a14">
          <p:sp>
            <p:nvSpPr>
              <p:cNvPr id="475" name="ZoneTexte 474"/>
              <p:cNvSpPr txBox="1"/>
              <p:nvPr/>
            </p:nvSpPr>
            <p:spPr>
              <a:xfrm>
                <a:off x="730141" y="4320552"/>
                <a:ext cx="5455800" cy="678960"/>
              </a:xfrm>
              <a:prstGeom prst="rect">
                <a:avLst/>
              </a:prstGeom>
            </p:spPr>
            <p:txBody>
              <a:bodyPr/>
              <a:lstStyle/>
              <a:p>
                <a:pPr/>
                <a14:m>
                  <m:oMathPara xmlns:m="http://schemas.openxmlformats.org/officeDocument/2006/math">
                    <m:oMathParaPr>
                      <m:jc m:val="centerGroup"/>
                    </m:oMathParaPr>
                    <m:oMath xmlns:m="http://schemas.openxmlformats.org/officeDocument/2006/math">
                      <m:sSubSup>
                        <m:sSubSupPr>
                          <m:ctrlPr>
                            <a:rPr lang="ar-AE" i="1" smtClean="0">
                              <a:latin typeface="Cambria Math" panose="02040503050406030204" pitchFamily="18" charset="0"/>
                            </a:rPr>
                          </m:ctrlPr>
                        </m:sSubSupPr>
                        <m:e>
                          <m:r>
                            <a:rPr lang="ar-AE">
                              <a:latin typeface="Cambria Math" panose="02040503050406030204" pitchFamily="18" charset="0"/>
                            </a:rPr>
                            <m:t>𝑊</m:t>
                          </m:r>
                        </m:e>
                        <m:sub>
                          <m:r>
                            <a:rPr lang="ar-AE">
                              <a:latin typeface="Cambria Math" panose="02040503050406030204" pitchFamily="18" charset="0"/>
                            </a:rPr>
                            <m:t>2</m:t>
                          </m:r>
                        </m:sub>
                        <m:sup>
                          <m:r>
                            <a:rPr lang="ar-AE">
                              <a:latin typeface="Cambria Math" panose="02040503050406030204" pitchFamily="18" charset="0"/>
                            </a:rPr>
                            <m:t>2</m:t>
                          </m:r>
                        </m:sup>
                      </m:sSubSup>
                      <m:d>
                        <m:dPr>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a:latin typeface="Cambria Math" panose="02040503050406030204" pitchFamily="18" charset="0"/>
                                </a:rPr>
                                <m:t>𝐷</m:t>
                              </m:r>
                            </m:e>
                            <m:sub>
                              <m:r>
                                <a:rPr lang="ar-AE">
                                  <a:latin typeface="Cambria Math" panose="02040503050406030204" pitchFamily="18" charset="0"/>
                                </a:rPr>
                                <m:t>𝑇</m:t>
                              </m:r>
                            </m:sub>
                          </m:sSub>
                          <m:r>
                            <a:rPr lang="ar-AE">
                              <a:latin typeface="Cambria Math" panose="02040503050406030204" pitchFamily="18" charset="0"/>
                            </a:rPr>
                            <m:t>,</m:t>
                          </m:r>
                          <m:r>
                            <a:rPr lang="ar-AE">
                              <a:latin typeface="Cambria Math" panose="02040503050406030204" pitchFamily="18" charset="0"/>
                            </a:rPr>
                            <m:t>𝑈</m:t>
                          </m:r>
                        </m:e>
                      </m:d>
                      <m:r>
                        <a:rPr lang="ar-AE">
                          <a:latin typeface="Cambria Math" panose="02040503050406030204" pitchFamily="18" charset="0"/>
                        </a:rPr>
                        <m:t>=</m:t>
                      </m:r>
                      <m:nary>
                        <m:naryPr>
                          <m:chr m:val="∑"/>
                          <m:ctrlPr>
                            <a:rPr lang="ar-AE" i="1">
                              <a:latin typeface="Cambria Math" panose="02040503050406030204" pitchFamily="18" charset="0"/>
                            </a:rPr>
                          </m:ctrlPr>
                        </m:naryPr>
                        <m:sub>
                          <m:d>
                            <m:dPr>
                              <m:ctrlPr>
                                <a:rPr lang="fr-FR" b="0" i="1" smtClean="0">
                                  <a:latin typeface="Cambria Math" panose="02040503050406030204" pitchFamily="18" charset="0"/>
                                </a:rPr>
                              </m:ctrlPr>
                            </m:dPr>
                            <m:e>
                              <m:r>
                                <m:rPr>
                                  <m:brk m:alnAt="23"/>
                                </m:rPr>
                                <a:rPr lang="fr-FR" b="0" i="1" smtClean="0">
                                  <a:latin typeface="Cambria Math" panose="02040503050406030204" pitchFamily="18" charset="0"/>
                                </a:rPr>
                                <m:t>𝑖𝑗</m:t>
                              </m:r>
                            </m:e>
                          </m:d>
                          <m:r>
                            <m:rPr>
                              <m:brk m:alnAt="23"/>
                            </m:rP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𝑇</m:t>
                          </m:r>
                        </m:sub>
                        <m:sup/>
                        <m:e>
                          <m:nary>
                            <m:naryPr>
                              <m:ctrlPr>
                                <a:rPr lang="ar-AE" i="1">
                                  <a:latin typeface="Cambria Math" panose="02040503050406030204" pitchFamily="18" charset="0"/>
                                </a:rPr>
                              </m:ctrlPr>
                            </m:naryPr>
                            <m:sub>
                              <m:sSubSup>
                                <m:sSubSupPr>
                                  <m:ctrlPr>
                                    <a:rPr lang="fr-FR" b="0" i="1" smtClean="0">
                                      <a:latin typeface="Cambria Math" panose="02040503050406030204" pitchFamily="18" charset="0"/>
                                    </a:rPr>
                                  </m:ctrlPr>
                                </m:sSubSupPr>
                                <m:e>
                                  <m:r>
                                    <m:rPr>
                                      <m:sty m:val="p"/>
                                    </m:rPr>
                                    <a:rPr lang="fr-FR" b="0" i="0" smtClean="0">
                                      <a:latin typeface="Cambria Math" panose="02040503050406030204" pitchFamily="18" charset="0"/>
                                    </a:rPr>
                                    <m:t>Θ</m:t>
                                  </m:r>
                                </m:e>
                                <m:sub>
                                  <m:r>
                                    <a:rPr lang="fr-FR" b="0" i="1" smtClean="0">
                                      <a:latin typeface="Cambria Math" panose="02040503050406030204" pitchFamily="18" charset="0"/>
                                    </a:rPr>
                                    <m:t>𝑖𝑗</m:t>
                                  </m:r>
                                </m:sub>
                                <m:sup>
                                  <m:r>
                                    <a:rPr lang="fr-FR" b="0" i="1" smtClean="0">
                                      <a:latin typeface="Cambria Math" panose="02040503050406030204" pitchFamily="18" charset="0"/>
                                    </a:rPr>
                                    <m:t>0</m:t>
                                  </m:r>
                                </m:sup>
                              </m:sSubSup>
                            </m:sub>
                            <m:sup>
                              <m:sSubSup>
                                <m:sSubSupPr>
                                  <m:ctrlPr>
                                    <a:rPr lang="fr-FR" b="0" i="1" smtClean="0">
                                      <a:latin typeface="Cambria Math" panose="02040503050406030204" pitchFamily="18" charset="0"/>
                                    </a:rPr>
                                  </m:ctrlPr>
                                </m:sSubSupPr>
                                <m:e>
                                  <m:r>
                                    <m:rPr>
                                      <m:sty m:val="p"/>
                                    </m:rPr>
                                    <a:rPr lang="el-GR" b="0" i="1" smtClean="0">
                                      <a:latin typeface="Cambria Math" panose="02040503050406030204" pitchFamily="18" charset="0"/>
                                    </a:rPr>
                                    <m:t>Θ</m:t>
                                  </m:r>
                                </m:e>
                                <m:sub>
                                  <m:r>
                                    <a:rPr lang="fr-FR" b="0" i="1" smtClean="0">
                                      <a:latin typeface="Cambria Math" panose="02040503050406030204" pitchFamily="18" charset="0"/>
                                    </a:rPr>
                                    <m:t>𝑖𝑗</m:t>
                                  </m:r>
                                </m:sub>
                                <m:sup>
                                  <m:r>
                                    <a:rPr lang="fr-FR" b="0" i="1" smtClean="0">
                                      <a:latin typeface="Cambria Math" panose="02040503050406030204" pitchFamily="18" charset="0"/>
                                    </a:rPr>
                                    <m:t>1</m:t>
                                  </m:r>
                                </m:sup>
                              </m:sSubSup>
                            </m:sup>
                            <m:e>
                              <m:sSup>
                                <m:sSupPr>
                                  <m:ctrlPr>
                                    <a:rPr lang="ar-AE" i="1">
                                      <a:latin typeface="Cambria Math" panose="02040503050406030204" pitchFamily="18" charset="0"/>
                                    </a:rPr>
                                  </m:ctrlPr>
                                </m:sSupPr>
                                <m:e>
                                  <m:d>
                                    <m:dPr>
                                      <m:ctrlPr>
                                        <a:rPr lang="ar-AE" i="1">
                                          <a:latin typeface="Cambria Math" panose="02040503050406030204" pitchFamily="18" charset="0"/>
                                        </a:rPr>
                                      </m:ctrlPr>
                                    </m:dPr>
                                    <m:e>
                                      <m:r>
                                        <a:rPr lang="ar-AE">
                                          <a:latin typeface="Cambria Math" panose="02040503050406030204" pitchFamily="18" charset="0"/>
                                        </a:rPr>
                                        <m:t>𝜃</m:t>
                                      </m:r>
                                      <m:r>
                                        <a:rPr lang="ar-AE">
                                          <a:latin typeface="Cambria Math" panose="02040503050406030204" pitchFamily="18" charset="0"/>
                                        </a:rPr>
                                        <m:t>−</m:t>
                                      </m:r>
                                      <m:r>
                                        <a:rPr lang="ar-AE">
                                          <a:latin typeface="Cambria Math" panose="02040503050406030204" pitchFamily="18" charset="0"/>
                                        </a:rPr>
                                        <m:t>∠</m:t>
                                      </m:r>
                                      <m:d>
                                        <m:dPr>
                                          <m:ctrlPr>
                                            <a:rPr lang="ar-AE" i="1">
                                              <a:latin typeface="Cambria Math" panose="02040503050406030204" pitchFamily="18" charset="0"/>
                                            </a:rPr>
                                          </m:ctrlPr>
                                        </m:dPr>
                                        <m:e>
                                          <m:sSub>
                                            <m:sSubPr>
                                              <m:ctrlPr>
                                                <a:rPr lang="ar-AE" i="1">
                                                  <a:latin typeface="Cambria Math" panose="02040503050406030204" pitchFamily="18" charset="0"/>
                                                </a:rPr>
                                              </m:ctrlPr>
                                            </m:sSubPr>
                                            <m:e>
                                              <m:r>
                                                <a:rPr lang="ar-AE">
                                                  <a:latin typeface="Cambria Math" panose="02040503050406030204" pitchFamily="18" charset="0"/>
                                                </a:rPr>
                                                <m:t>𝑣</m:t>
                                              </m:r>
                                            </m:e>
                                            <m:sub>
                                              <m:r>
                                                <a:rPr lang="ar-AE">
                                                  <a:latin typeface="Cambria Math" panose="02040503050406030204" pitchFamily="18" charset="0"/>
                                                </a:rPr>
                                                <m:t>𝑗</m:t>
                                              </m:r>
                                            </m:sub>
                                          </m:sSub>
                                          <m:r>
                                            <a:rPr lang="ar-AE">
                                              <a:latin typeface="Cambria Math" panose="02040503050406030204" pitchFamily="18" charset="0"/>
                                            </a:rPr>
                                            <m:t>−</m:t>
                                          </m:r>
                                          <m:sSub>
                                            <m:sSubPr>
                                              <m:ctrlPr>
                                                <a:rPr lang="ar-AE" i="1">
                                                  <a:latin typeface="Cambria Math" panose="02040503050406030204" pitchFamily="18" charset="0"/>
                                                </a:rPr>
                                              </m:ctrlPr>
                                            </m:sSubPr>
                                            <m:e>
                                              <m:r>
                                                <a:rPr lang="ar-AE">
                                                  <a:latin typeface="Cambria Math" panose="02040503050406030204" pitchFamily="18" charset="0"/>
                                                </a:rPr>
                                                <m:t>𝑣</m:t>
                                              </m:r>
                                            </m:e>
                                            <m:sub>
                                              <m:r>
                                                <a:rPr lang="ar-AE">
                                                  <a:latin typeface="Cambria Math" panose="02040503050406030204" pitchFamily="18" charset="0"/>
                                                </a:rPr>
                                                <m:t>𝑖</m:t>
                                              </m:r>
                                            </m:sub>
                                          </m:sSub>
                                        </m:e>
                                      </m:d>
                                    </m:e>
                                  </m:d>
                                </m:e>
                                <m:sup>
                                  <m:r>
                                    <a:rPr lang="ar-AE">
                                      <a:latin typeface="Cambria Math" panose="02040503050406030204" pitchFamily="18" charset="0"/>
                                    </a:rPr>
                                    <m:t>2</m:t>
                                  </m:r>
                                </m:sup>
                              </m:sSup>
                            </m:e>
                          </m:nary>
                        </m:e>
                      </m:nary>
                      <m:r>
                        <a:rPr lang="ar-AE">
                          <a:latin typeface="Cambria Math" panose="02040503050406030204" pitchFamily="18" charset="0"/>
                        </a:rPr>
                        <m:t>𝑑</m:t>
                      </m:r>
                      <m:r>
                        <a:rPr lang="ar-AE">
                          <a:latin typeface="Cambria Math" panose="02040503050406030204" pitchFamily="18" charset="0"/>
                        </a:rPr>
                        <m:t>𝜃</m:t>
                      </m:r>
                    </m:oMath>
                  </m:oMathPara>
                </a14:m>
                <a:endParaRPr dirty="0"/>
              </a:p>
            </p:txBody>
          </p:sp>
        </mc:Choice>
        <mc:Fallback>
          <p:sp>
            <p:nvSpPr>
              <p:cNvPr id="475" name="ZoneTexte 474"/>
              <p:cNvSpPr txBox="1">
                <a:spLocks noRot="1" noChangeAspect="1" noMove="1" noResize="1" noEditPoints="1" noAdjustHandles="1" noChangeArrowheads="1" noChangeShapeType="1" noTextEdit="1"/>
              </p:cNvSpPr>
              <p:nvPr/>
            </p:nvSpPr>
            <p:spPr>
              <a:xfrm>
                <a:off x="730141" y="4320552"/>
                <a:ext cx="5455800" cy="678960"/>
              </a:xfrm>
              <a:prstGeom prst="rect">
                <a:avLst/>
              </a:prstGeom>
              <a:blipFill>
                <a:blip r:embed="rId12"/>
                <a:stretch>
                  <a:fillRect b="-28829"/>
                </a:stretch>
              </a:blipFill>
            </p:spPr>
            <p:txBody>
              <a:bodyPr/>
              <a:lstStyle/>
              <a:p>
                <a:r>
                  <a:rPr lang="fr-FR">
                    <a:noFill/>
                  </a:rPr>
                  <a:t> </a:t>
                </a:r>
              </a:p>
            </p:txBody>
          </p:sp>
        </mc:Fallback>
      </mc:AlternateContent>
      <p:pic>
        <p:nvPicPr>
          <p:cNvPr id="476" name="Image 475"/>
          <p:cNvPicPr/>
          <p:nvPr/>
        </p:nvPicPr>
        <p:blipFill>
          <a:blip r:embed="rId13"/>
          <a:stretch/>
        </p:blipFill>
        <p:spPr>
          <a:xfrm>
            <a:off x="6058800" y="2706480"/>
            <a:ext cx="5759640" cy="2201040"/>
          </a:xfrm>
          <a:prstGeom prst="rect">
            <a:avLst/>
          </a:prstGeom>
          <a:ln w="0">
            <a:noFill/>
          </a:ln>
        </p:spPr>
      </p:pic>
      <p:sp>
        <p:nvSpPr>
          <p:cNvPr id="477" name="Rectangle 476"/>
          <p:cNvSpPr/>
          <p:nvPr/>
        </p:nvSpPr>
        <p:spPr>
          <a:xfrm>
            <a:off x="1114920" y="4388377"/>
            <a:ext cx="4618800" cy="841703"/>
          </a:xfrm>
          <a:prstGeom prst="rect">
            <a:avLst/>
          </a:prstGeom>
          <a:noFill/>
          <a:ln w="29160">
            <a:solidFill>
              <a:srgbClr val="4E0063"/>
            </a:solidFill>
            <a:round/>
          </a:ln>
        </p:spPr>
        <p:style>
          <a:lnRef idx="0">
            <a:scrgbClr r="0" g="0" b="0"/>
          </a:lnRef>
          <a:fillRef idx="0">
            <a:scrgbClr r="0" g="0" b="0"/>
          </a:fillRef>
          <a:effectRef idx="0">
            <a:scrgbClr r="0" g="0" b="0"/>
          </a:effectRef>
          <a:fontRef idx="minor"/>
        </p:style>
      </p:sp>
      <p:sp>
        <p:nvSpPr>
          <p:cNvPr id="478" name="Forme libre : forme 477"/>
          <p:cNvSpPr/>
          <p:nvPr/>
        </p:nvSpPr>
        <p:spPr>
          <a:xfrm>
            <a:off x="8733960" y="4680000"/>
            <a:ext cx="1166040" cy="3600"/>
          </a:xfrm>
          <a:custGeom>
            <a:avLst/>
            <a:gdLst/>
            <a:ahLst/>
            <a:cxnLst/>
            <a:rect l="0" t="0" r="r" b="b"/>
            <a:pathLst>
              <a:path w="3240" h="11">
                <a:moveTo>
                  <a:pt x="0" y="10"/>
                </a:moveTo>
                <a:lnTo>
                  <a:pt x="3239" y="0"/>
                </a:lnTo>
              </a:path>
            </a:pathLst>
          </a:custGeom>
          <a:ln w="38160">
            <a:solidFill>
              <a:srgbClr val="4E0063"/>
            </a:solidFill>
            <a:round/>
          </a:ln>
        </p:spPr>
      </p:sp>
      <p:sp>
        <p:nvSpPr>
          <p:cNvPr id="479" name="Ellipse 478"/>
          <p:cNvSpPr/>
          <p:nvPr/>
        </p:nvSpPr>
        <p:spPr>
          <a:xfrm>
            <a:off x="3128854" y="4363464"/>
            <a:ext cx="539640" cy="861239"/>
          </a:xfrm>
          <a:prstGeom prst="ellipse">
            <a:avLst/>
          </a:prstGeom>
          <a:noFill/>
          <a:ln w="29160">
            <a:solidFill>
              <a:srgbClr val="4E0063"/>
            </a:solidFill>
            <a:round/>
          </a:ln>
        </p:spPr>
        <p:style>
          <a:lnRef idx="0">
            <a:scrgbClr r="0" g="0" b="0"/>
          </a:lnRef>
          <a:fillRef idx="0">
            <a:scrgbClr r="0" g="0" b="0"/>
          </a:fillRef>
          <a:effectRef idx="0">
            <a:scrgbClr r="0" g="0" b="0"/>
          </a:effectRef>
          <a:fontRef idx="minor"/>
        </p:style>
      </p:sp>
      <p:sp>
        <p:nvSpPr>
          <p:cNvPr id="480" name="Forme libre : forme 479"/>
          <p:cNvSpPr/>
          <p:nvPr/>
        </p:nvSpPr>
        <p:spPr>
          <a:xfrm>
            <a:off x="4097546" y="4907520"/>
            <a:ext cx="1069575" cy="167760"/>
          </a:xfrm>
          <a:custGeom>
            <a:avLst/>
            <a:gdLst/>
            <a:ahLst/>
            <a:cxnLst/>
            <a:rect l="l" t="t" r="r" b="b"/>
            <a:pathLst>
              <a:path w="4001" h="1001">
                <a:moveTo>
                  <a:pt x="0" y="0"/>
                </a:moveTo>
                <a:cubicBezTo>
                  <a:pt x="1538" y="1000"/>
                  <a:pt x="4000" y="0"/>
                  <a:pt x="4000" y="0"/>
                </a:cubicBezTo>
              </a:path>
            </a:pathLst>
          </a:custGeom>
          <a:noFill/>
          <a:ln w="29160">
            <a:solidFill>
              <a:srgbClr val="4E0063"/>
            </a:solidFill>
            <a:round/>
          </a:ln>
        </p:spPr>
        <p:style>
          <a:lnRef idx="0">
            <a:scrgbClr r="0" g="0" b="0"/>
          </a:lnRef>
          <a:fillRef idx="0">
            <a:scrgbClr r="0" g="0" b="0"/>
          </a:fillRef>
          <a:effectRef idx="0">
            <a:scrgbClr r="0" g="0" b="0"/>
          </a:effectRef>
          <a:fontRef idx="minor"/>
        </p:style>
      </p:sp>
      <p:sp>
        <p:nvSpPr>
          <p:cNvPr id="481" name="Rectangle 480"/>
          <p:cNvSpPr/>
          <p:nvPr/>
        </p:nvSpPr>
        <p:spPr>
          <a:xfrm>
            <a:off x="3988634" y="5164867"/>
            <a:ext cx="3034411" cy="33699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800" b="0" strike="noStrike" spc="-1" dirty="0">
                <a:latin typeface="Arial"/>
              </a:rPr>
              <a:t>Angle of edge (</a:t>
            </a:r>
            <a:r>
              <a:rPr lang="en-US" sz="1800" b="0" strike="noStrike" spc="-1" dirty="0" err="1">
                <a:latin typeface="Arial"/>
              </a:rPr>
              <a:t>ij</a:t>
            </a:r>
            <a:r>
              <a:rPr lang="en-US" sz="1800" b="0" strike="noStrike" spc="-1" dirty="0">
                <a:latin typeface="Arial"/>
              </a:rPr>
              <a:t>) modulo </a:t>
            </a:r>
            <a:r>
              <a:rPr lang="en-US" sz="1800" b="0" strike="noStrike" spc="-1" dirty="0">
                <a:latin typeface="Arial"/>
                <a:ea typeface="Arial"/>
              </a:rPr>
              <a:t>π</a:t>
            </a:r>
            <a:endParaRPr lang="fr-FR" sz="1800" b="0" strike="noStrike" spc="-1" dirty="0">
              <a:latin typeface="Arial"/>
            </a:endParaRPr>
          </a:p>
        </p:txBody>
      </p:sp>
      <mc:AlternateContent xmlns:mc="http://schemas.openxmlformats.org/markup-compatibility/2006">
        <mc:Choice xmlns:a14="http://schemas.microsoft.com/office/drawing/2010/main" Requires="a14">
          <p:sp>
            <p:nvSpPr>
              <p:cNvPr id="482" name="ZoneTexte 481"/>
              <p:cNvSpPr txBox="1"/>
              <p:nvPr/>
            </p:nvSpPr>
            <p:spPr>
              <a:xfrm>
                <a:off x="5880600" y="5693137"/>
                <a:ext cx="2725920" cy="37656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𝑂𝑟𝑖</m:t>
                          </m:r>
                        </m:sub>
                      </m:sSub>
                      <m:d>
                        <m:dPr>
                          <m:ctrlPr>
                            <a:rPr i="1">
                              <a:latin typeface="Cambria Math" panose="02040503050406030204" pitchFamily="18" charset="0"/>
                            </a:rPr>
                          </m:ctrlPr>
                        </m:dPr>
                        <m:e>
                          <m:r>
                            <a:rPr>
                              <a:latin typeface="Cambria Math" panose="02040503050406030204" pitchFamily="18" charset="0"/>
                            </a:rPr>
                            <m:t>𝑇</m:t>
                          </m:r>
                        </m:e>
                      </m:d>
                      <m:r>
                        <a:rPr>
                          <a:latin typeface="Cambria Math" panose="02040503050406030204" pitchFamily="18" charset="0"/>
                        </a:rPr>
                        <m:t>=−</m:t>
                      </m:r>
                      <m:sSubSup>
                        <m:sSubSupPr>
                          <m:ctrlPr>
                            <a:rPr i="1">
                              <a:latin typeface="Cambria Math" panose="02040503050406030204" pitchFamily="18" charset="0"/>
                            </a:rPr>
                          </m:ctrlPr>
                        </m:sSubSupPr>
                        <m:e>
                          <m:r>
                            <a:rPr>
                              <a:latin typeface="Cambria Math" panose="02040503050406030204" pitchFamily="18" charset="0"/>
                            </a:rPr>
                            <m:t>𝑊</m:t>
                          </m:r>
                        </m:e>
                        <m:sub>
                          <m:r>
                            <a:rPr>
                              <a:latin typeface="Cambria Math" panose="02040503050406030204" pitchFamily="18" charset="0"/>
                            </a:rPr>
                            <m:t>2</m:t>
                          </m:r>
                        </m:sub>
                        <m:sup>
                          <m:r>
                            <a:rPr>
                              <a:latin typeface="Cambria Math" panose="02040503050406030204" pitchFamily="18" charset="0"/>
                            </a:rPr>
                            <m:t>2</m:t>
                          </m:r>
                        </m:sup>
                      </m:sSubSup>
                      <m:d>
                        <m:dPr>
                          <m:ctrlPr>
                            <a:rPr i="1">
                              <a:latin typeface="Cambria Math" panose="02040503050406030204" pitchFamily="18" charset="0"/>
                            </a:rPr>
                          </m:ctrlPr>
                        </m:dPr>
                        <m:e>
                          <m:sSub>
                            <m:sSubPr>
                              <m:ctrlPr>
                                <a:rPr i="1">
                                  <a:latin typeface="Cambria Math" panose="02040503050406030204" pitchFamily="18" charset="0"/>
                                </a:rPr>
                              </m:ctrlPr>
                            </m:sSubPr>
                            <m:e>
                              <m:r>
                                <a:rPr>
                                  <a:latin typeface="Cambria Math" panose="02040503050406030204" pitchFamily="18" charset="0"/>
                                </a:rPr>
                                <m:t>𝐷</m:t>
                              </m:r>
                            </m:e>
                            <m:sub>
                              <m:r>
                                <a:rPr>
                                  <a:latin typeface="Cambria Math" panose="02040503050406030204" pitchFamily="18" charset="0"/>
                                </a:rPr>
                                <m:t>𝑇</m:t>
                              </m:r>
                            </m:sub>
                          </m:sSub>
                          <m:r>
                            <a:rPr>
                              <a:latin typeface="Cambria Math" panose="02040503050406030204" pitchFamily="18" charset="0"/>
                            </a:rPr>
                            <m:t>,</m:t>
                          </m:r>
                          <m:r>
                            <a:rPr>
                              <a:latin typeface="Cambria Math" panose="02040503050406030204" pitchFamily="18" charset="0"/>
                            </a:rPr>
                            <m:t>𝑈</m:t>
                          </m:r>
                        </m:e>
                      </m:d>
                    </m:oMath>
                  </m:oMathPara>
                </a14:m>
                <a:endParaRPr/>
              </a:p>
            </p:txBody>
          </p:sp>
        </mc:Choice>
        <mc:Fallback>
          <p:sp>
            <p:nvSpPr>
              <p:cNvPr id="482" name="ZoneTexte 481"/>
              <p:cNvSpPr txBox="1">
                <a:spLocks noRot="1" noChangeAspect="1" noMove="1" noResize="1" noEditPoints="1" noAdjustHandles="1" noChangeArrowheads="1" noChangeShapeType="1" noTextEdit="1"/>
              </p:cNvSpPr>
              <p:nvPr/>
            </p:nvSpPr>
            <p:spPr>
              <a:xfrm>
                <a:off x="5880600" y="5693137"/>
                <a:ext cx="2725920" cy="376560"/>
              </a:xfrm>
              <a:prstGeom prst="rect">
                <a:avLst/>
              </a:prstGeom>
              <a:blipFill>
                <a:blip r:embed="rId14"/>
                <a:stretch>
                  <a:fillRect b="-1613"/>
                </a:stretch>
              </a:blipFill>
            </p:spPr>
            <p:txBody>
              <a:bodyPr/>
              <a:lstStyle/>
              <a:p>
                <a:r>
                  <a:rPr lang="fr-FR">
                    <a:noFill/>
                  </a:rPr>
                  <a:t> </a:t>
                </a:r>
              </a:p>
            </p:txBody>
          </p:sp>
        </mc:Fallback>
      </mc:AlternateContent>
      <p:sp>
        <p:nvSpPr>
          <p:cNvPr id="483" name="Rectangle 482"/>
          <p:cNvSpPr/>
          <p:nvPr/>
        </p:nvSpPr>
        <p:spPr>
          <a:xfrm>
            <a:off x="777960" y="5667217"/>
            <a:ext cx="519264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da-DK" sz="2200" b="0" strike="noStrike" spc="-1">
                <a:latin typeface="Arial"/>
              </a:rPr>
              <a:t>When Optimizing for Anisotropy, we set: </a:t>
            </a:r>
            <a:endParaRPr lang="fr-FR" sz="2200" b="0" strike="noStrike" spc="-1">
              <a:latin typeface="Arial"/>
            </a:endParaRPr>
          </a:p>
        </p:txBody>
      </p:sp>
      <p:sp>
        <p:nvSpPr>
          <p:cNvPr id="484" name="Ellipse 483"/>
          <p:cNvSpPr/>
          <p:nvPr/>
        </p:nvSpPr>
        <p:spPr>
          <a:xfrm>
            <a:off x="7119180" y="5821267"/>
            <a:ext cx="238124" cy="167250"/>
          </a:xfrm>
          <a:prstGeom prst="ellipse">
            <a:avLst/>
          </a:prstGeom>
          <a:noFill/>
          <a:ln w="29160">
            <a:solidFill>
              <a:srgbClr val="4E0063"/>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458"/>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459"/>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4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fill="hold" nodeType="clickEffect">
                                  <p:stCondLst>
                                    <p:cond delay="0"/>
                                  </p:stCondLst>
                                  <p:childTnLst>
                                    <p:set>
                                      <p:cBhvr>
                                        <p:cTn id="16" dur="1" fill="hold">
                                          <p:stCondLst>
                                            <p:cond delay="0"/>
                                          </p:stCondLst>
                                        </p:cTn>
                                        <p:tgtEl>
                                          <p:spTgt spid="469"/>
                                        </p:tgtEl>
                                        <p:attrNameLst>
                                          <p:attrName>style.visibility</p:attrName>
                                        </p:attrNameLst>
                                      </p:cBhvr>
                                      <p:to>
                                        <p:strVal val="hidden"/>
                                      </p:to>
                                    </p:set>
                                  </p:childTnLst>
                                </p:cTn>
                              </p:par>
                              <p:par>
                                <p:cTn id="17" presetID="1" presetClass="exit" fill="hold" nodeType="withEffect">
                                  <p:stCondLst>
                                    <p:cond delay="0"/>
                                  </p:stCondLst>
                                  <p:childTnLst>
                                    <p:set>
                                      <p:cBhvr>
                                        <p:cTn id="18" dur="1" fill="hold">
                                          <p:stCondLst>
                                            <p:cond delay="0"/>
                                          </p:stCondLst>
                                        </p:cTn>
                                        <p:tgtEl>
                                          <p:spTgt spid="460"/>
                                        </p:tgtEl>
                                        <p:attrNameLst>
                                          <p:attrName>style.visibility</p:attrName>
                                        </p:attrNameLst>
                                      </p:cBhvr>
                                      <p:to>
                                        <p:strVal val="hidden"/>
                                      </p:to>
                                    </p:set>
                                  </p:childTnLst>
                                </p:cTn>
                              </p:par>
                              <p:par>
                                <p:cTn id="19" presetID="1" presetClass="entr" fill="hold" nodeType="withEffect">
                                  <p:stCondLst>
                                    <p:cond delay="0"/>
                                  </p:stCondLst>
                                  <p:childTnLst>
                                    <p:set>
                                      <p:cBhvr>
                                        <p:cTn id="20" dur="1" fill="hold">
                                          <p:stCondLst>
                                            <p:cond delay="0"/>
                                          </p:stCondLst>
                                        </p:cTn>
                                        <p:tgtEl>
                                          <p:spTgt spid="461"/>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462"/>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463"/>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467"/>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470"/>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4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fill="hold" nodeType="clickEffect">
                                  <p:stCondLst>
                                    <p:cond delay="0"/>
                                  </p:stCondLst>
                                  <p:childTnLst>
                                    <p:set>
                                      <p:cBhvr>
                                        <p:cTn id="34" dur="1" fill="hold">
                                          <p:stCondLst>
                                            <p:cond delay="0"/>
                                          </p:stCondLst>
                                        </p:cTn>
                                        <p:tgtEl>
                                          <p:spTgt spid="470"/>
                                        </p:tgtEl>
                                        <p:attrNameLst>
                                          <p:attrName>style.visibility</p:attrName>
                                        </p:attrNameLst>
                                      </p:cBhvr>
                                      <p:to>
                                        <p:strVal val="hidden"/>
                                      </p:to>
                                    </p:set>
                                  </p:childTnLst>
                                </p:cTn>
                              </p:par>
                              <p:par>
                                <p:cTn id="35" presetID="1" presetClass="exit" fill="hold" nodeType="withEffect">
                                  <p:stCondLst>
                                    <p:cond delay="0"/>
                                  </p:stCondLst>
                                  <p:childTnLst>
                                    <p:set>
                                      <p:cBhvr>
                                        <p:cTn id="36" dur="1" fill="hold">
                                          <p:stCondLst>
                                            <p:cond delay="0"/>
                                          </p:stCondLst>
                                        </p:cTn>
                                        <p:tgtEl>
                                          <p:spTgt spid="463"/>
                                        </p:tgtEl>
                                        <p:attrNameLst>
                                          <p:attrName>style.visibility</p:attrName>
                                        </p:attrNameLst>
                                      </p:cBhvr>
                                      <p:to>
                                        <p:strVal val="hidden"/>
                                      </p:to>
                                    </p:set>
                                  </p:childTnLst>
                                </p:cTn>
                              </p:par>
                              <p:par>
                                <p:cTn id="37" presetID="1" presetClass="entr" fill="hold" nodeType="withEffect">
                                  <p:stCondLst>
                                    <p:cond delay="0"/>
                                  </p:stCondLst>
                                  <p:childTnLst>
                                    <p:set>
                                      <p:cBhvr>
                                        <p:cTn id="38" dur="1" fill="hold">
                                          <p:stCondLst>
                                            <p:cond delay="0"/>
                                          </p:stCondLst>
                                        </p:cTn>
                                        <p:tgtEl>
                                          <p:spTgt spid="464"/>
                                        </p:tgtEl>
                                        <p:attrNameLst>
                                          <p:attrName>style.visibility</p:attrName>
                                        </p:attrNameLst>
                                      </p:cBhvr>
                                      <p:to>
                                        <p:strVal val="visible"/>
                                      </p:to>
                                    </p:set>
                                  </p:childTnLst>
                                </p:cTn>
                              </p:par>
                              <p:par>
                                <p:cTn id="39" presetID="1" presetClass="entr" fill="hold" nodeType="withEffect">
                                  <p:stCondLst>
                                    <p:cond delay="0"/>
                                  </p:stCondLst>
                                  <p:childTnLst>
                                    <p:set>
                                      <p:cBhvr>
                                        <p:cTn id="40" dur="1" fill="hold">
                                          <p:stCondLst>
                                            <p:cond delay="0"/>
                                          </p:stCondLst>
                                        </p:cTn>
                                        <p:tgtEl>
                                          <p:spTgt spid="465"/>
                                        </p:tgtEl>
                                        <p:attrNameLst>
                                          <p:attrName>style.visibility</p:attrName>
                                        </p:attrNameLst>
                                      </p:cBhvr>
                                      <p:to>
                                        <p:strVal val="visible"/>
                                      </p:to>
                                    </p:set>
                                  </p:childTnLst>
                                </p:cTn>
                              </p:par>
                              <p:par>
                                <p:cTn id="41" presetID="1" presetClass="entr" fill="hold" nodeType="withEffect">
                                  <p:stCondLst>
                                    <p:cond delay="0"/>
                                  </p:stCondLst>
                                  <p:childTnLst>
                                    <p:set>
                                      <p:cBhvr>
                                        <p:cTn id="42" dur="1" fill="hold">
                                          <p:stCondLst>
                                            <p:cond delay="0"/>
                                          </p:stCondLst>
                                        </p:cTn>
                                        <p:tgtEl>
                                          <p:spTgt spid="466"/>
                                        </p:tgtEl>
                                        <p:attrNameLst>
                                          <p:attrName>style.visibility</p:attrName>
                                        </p:attrNameLst>
                                      </p:cBhvr>
                                      <p:to>
                                        <p:strVal val="visible"/>
                                      </p:to>
                                    </p:set>
                                  </p:childTnLst>
                                </p:cTn>
                              </p:par>
                              <p:par>
                                <p:cTn id="43" presetID="1" presetClass="entr" fill="hold" nodeType="withEffect">
                                  <p:stCondLst>
                                    <p:cond delay="0"/>
                                  </p:stCondLst>
                                  <p:childTnLst>
                                    <p:set>
                                      <p:cBhvr>
                                        <p:cTn id="44" dur="1" fill="hold">
                                          <p:stCondLst>
                                            <p:cond delay="0"/>
                                          </p:stCondLst>
                                        </p:cTn>
                                        <p:tgtEl>
                                          <p:spTgt spid="468"/>
                                        </p:tgtEl>
                                        <p:attrNameLst>
                                          <p:attrName>style.visibility</p:attrName>
                                        </p:attrNameLst>
                                      </p:cBhvr>
                                      <p:to>
                                        <p:strVal val="visible"/>
                                      </p:to>
                                    </p:set>
                                  </p:childTnLst>
                                </p:cTn>
                              </p:par>
                              <p:par>
                                <p:cTn id="45" presetID="1" presetClass="entr" fill="hold" nodeType="withEffect">
                                  <p:stCondLst>
                                    <p:cond delay="0"/>
                                  </p:stCondLst>
                                  <p:childTnLst>
                                    <p:set>
                                      <p:cBhvr>
                                        <p:cTn id="46" dur="1" fill="hold">
                                          <p:stCondLst>
                                            <p:cond delay="0"/>
                                          </p:stCondLst>
                                        </p:cTn>
                                        <p:tgtEl>
                                          <p:spTgt spid="471"/>
                                        </p:tgtEl>
                                        <p:attrNameLst>
                                          <p:attrName>style.visibility</p:attrName>
                                        </p:attrNameLst>
                                      </p:cBhvr>
                                      <p:to>
                                        <p:strVal val="visible"/>
                                      </p:to>
                                    </p:set>
                                  </p:childTnLst>
                                </p:cTn>
                              </p:par>
                              <p:par>
                                <p:cTn id="47" presetID="1" presetClass="exit" fill="hold" nodeType="withEffect">
                                  <p:stCondLst>
                                    <p:cond delay="0"/>
                                  </p:stCondLst>
                                  <p:childTnLst>
                                    <p:set>
                                      <p:cBhvr>
                                        <p:cTn id="48" dur="1" fill="hold">
                                          <p:stCondLst>
                                            <p:cond delay="0"/>
                                          </p:stCondLst>
                                        </p:cTn>
                                        <p:tgtEl>
                                          <p:spTgt spid="472"/>
                                        </p:tgtEl>
                                        <p:attrNameLst>
                                          <p:attrName>style.visibility</p:attrName>
                                        </p:attrNameLst>
                                      </p:cBhvr>
                                      <p:to>
                                        <p:strVal val="hidden"/>
                                      </p:to>
                                    </p:set>
                                  </p:childTnLst>
                                </p:cTn>
                              </p:par>
                              <p:par>
                                <p:cTn id="49" presetID="1" presetClass="entr" fill="hold" nodeType="withEffect">
                                  <p:stCondLst>
                                    <p:cond delay="0"/>
                                  </p:stCondLst>
                                  <p:childTnLst>
                                    <p:set>
                                      <p:cBhvr>
                                        <p:cTn id="50" dur="1" fill="hold">
                                          <p:stCondLst>
                                            <p:cond delay="0"/>
                                          </p:stCondLst>
                                        </p:cTn>
                                        <p:tgtEl>
                                          <p:spTgt spid="4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474"/>
                                        </p:tgtEl>
                                        <p:attrNameLst>
                                          <p:attrName>style.visibility</p:attrName>
                                        </p:attrNameLst>
                                      </p:cBhvr>
                                      <p:to>
                                        <p:strVal val="visible"/>
                                      </p:to>
                                    </p:set>
                                  </p:childTnLst>
                                </p:cTn>
                              </p:par>
                              <p:par>
                                <p:cTn id="55" presetID="1" presetClass="exit" fill="hold" nodeType="withEffect">
                                  <p:stCondLst>
                                    <p:cond delay="0"/>
                                  </p:stCondLst>
                                  <p:childTnLst>
                                    <p:set>
                                      <p:cBhvr>
                                        <p:cTn id="56" dur="1" fill="hold">
                                          <p:stCondLst>
                                            <p:cond delay="0"/>
                                          </p:stCondLst>
                                        </p:cTn>
                                        <p:tgtEl>
                                          <p:spTgt spid="473"/>
                                        </p:tgtEl>
                                        <p:attrNameLst>
                                          <p:attrName>style.visibility</p:attrName>
                                        </p:attrNameLst>
                                      </p:cBhvr>
                                      <p:to>
                                        <p:strVal val="hidden"/>
                                      </p:to>
                                    </p:set>
                                  </p:childTnLst>
                                </p:cTn>
                              </p:par>
                              <p:par>
                                <p:cTn id="57" presetID="1" presetClass="exit" fill="hold" nodeType="withEffect">
                                  <p:stCondLst>
                                    <p:cond delay="0"/>
                                  </p:stCondLst>
                                  <p:childTnLst>
                                    <p:set>
                                      <p:cBhvr>
                                        <p:cTn id="58" dur="1" fill="hold">
                                          <p:stCondLst>
                                            <p:cond delay="0"/>
                                          </p:stCondLst>
                                        </p:cTn>
                                        <p:tgtEl>
                                          <p:spTgt spid="471"/>
                                        </p:tgtEl>
                                        <p:attrNameLst>
                                          <p:attrName>style.visibility</p:attrName>
                                        </p:attrNameLst>
                                      </p:cBhvr>
                                      <p:to>
                                        <p:strVal val="hidden"/>
                                      </p:to>
                                    </p:set>
                                  </p:childTnLst>
                                </p:cTn>
                              </p:par>
                              <p:par>
                                <p:cTn id="59" presetID="1" presetClass="exit" fill="hold" nodeType="withEffect">
                                  <p:stCondLst>
                                    <p:cond delay="0"/>
                                  </p:stCondLst>
                                  <p:childTnLst>
                                    <p:set>
                                      <p:cBhvr>
                                        <p:cTn id="60" dur="1" fill="hold">
                                          <p:stCondLst>
                                            <p:cond delay="0"/>
                                          </p:stCondLst>
                                        </p:cTn>
                                        <p:tgtEl>
                                          <p:spTgt spid="46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fill="hold" nodeType="clickEffect">
                                  <p:stCondLst>
                                    <p:cond delay="0"/>
                                  </p:stCondLst>
                                  <p:childTnLst>
                                    <p:set>
                                      <p:cBhvr>
                                        <p:cTn id="64" dur="1" fill="hold">
                                          <p:stCondLst>
                                            <p:cond delay="0"/>
                                          </p:stCondLst>
                                        </p:cTn>
                                        <p:tgtEl>
                                          <p:spTgt spid="476"/>
                                        </p:tgtEl>
                                        <p:attrNameLst>
                                          <p:attrName>style.visibility</p:attrName>
                                        </p:attrNameLst>
                                      </p:cBhvr>
                                      <p:to>
                                        <p:strVal val="visible"/>
                                      </p:to>
                                    </p:set>
                                  </p:childTnLst>
                                </p:cTn>
                              </p:par>
                              <p:par>
                                <p:cTn id="65" presetID="1" presetClass="entr" fill="hold" nodeType="withEffect">
                                  <p:stCondLst>
                                    <p:cond delay="0"/>
                                  </p:stCondLst>
                                  <p:childTnLst>
                                    <p:set>
                                      <p:cBhvr>
                                        <p:cTn id="66" dur="1" fill="hold">
                                          <p:stCondLst>
                                            <p:cond delay="0"/>
                                          </p:stCondLst>
                                        </p:cTn>
                                        <p:tgtEl>
                                          <p:spTgt spid="478"/>
                                        </p:tgtEl>
                                        <p:attrNameLst>
                                          <p:attrName>style.visibility</p:attrName>
                                        </p:attrNameLst>
                                      </p:cBhvr>
                                      <p:to>
                                        <p:strVal val="visible"/>
                                      </p:to>
                                    </p:set>
                                  </p:childTnLst>
                                </p:cTn>
                              </p:par>
                              <p:par>
                                <p:cTn id="67" presetID="1" presetClass="entr" fill="hold" nodeType="withEffect">
                                  <p:stCondLst>
                                    <p:cond delay="0"/>
                                  </p:stCondLst>
                                  <p:childTnLst>
                                    <p:set>
                                      <p:cBhvr>
                                        <p:cTn id="68" dur="1" fill="hold">
                                          <p:stCondLst>
                                            <p:cond delay="0"/>
                                          </p:stCondLst>
                                        </p:cTn>
                                        <p:tgtEl>
                                          <p:spTgt spid="477"/>
                                        </p:tgtEl>
                                        <p:attrNameLst>
                                          <p:attrName>style.visibility</p:attrName>
                                        </p:attrNameLst>
                                      </p:cBhvr>
                                      <p:to>
                                        <p:strVal val="visible"/>
                                      </p:to>
                                    </p:set>
                                  </p:childTnLst>
                                </p:cTn>
                              </p:par>
                              <p:par>
                                <p:cTn id="69" presetID="1" presetClass="entr" fill="hold" nodeType="withEffect">
                                  <p:stCondLst>
                                    <p:cond delay="0"/>
                                  </p:stCondLst>
                                  <p:childTnLst>
                                    <p:set>
                                      <p:cBhvr>
                                        <p:cTn id="70" dur="1" fill="hold">
                                          <p:stCondLst>
                                            <p:cond delay="0"/>
                                          </p:stCondLst>
                                        </p:cTn>
                                        <p:tgtEl>
                                          <p:spTgt spid="475"/>
                                        </p:tgtEl>
                                        <p:attrNameLst>
                                          <p:attrName>style.visibility</p:attrName>
                                        </p:attrNameLst>
                                      </p:cBhvr>
                                      <p:to>
                                        <p:strVal val="visible"/>
                                      </p:to>
                                    </p:set>
                                  </p:childTnLst>
                                </p:cTn>
                              </p:par>
                              <p:par>
                                <p:cTn id="71" presetID="1" presetClass="entr" fill="hold" nodeType="withEffect">
                                  <p:stCondLst>
                                    <p:cond delay="0"/>
                                  </p:stCondLst>
                                  <p:childTnLst>
                                    <p:set>
                                      <p:cBhvr>
                                        <p:cTn id="72" dur="1" fill="hold">
                                          <p:stCondLst>
                                            <p:cond delay="0"/>
                                          </p:stCondLst>
                                        </p:cTn>
                                        <p:tgtEl>
                                          <p:spTgt spid="47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fill="hold" nodeType="clickEffect">
                                  <p:stCondLst>
                                    <p:cond delay="0"/>
                                  </p:stCondLst>
                                  <p:childTnLst>
                                    <p:set>
                                      <p:cBhvr>
                                        <p:cTn id="76" dur="1" fill="hold">
                                          <p:stCondLst>
                                            <p:cond delay="0"/>
                                          </p:stCondLst>
                                        </p:cTn>
                                        <p:tgtEl>
                                          <p:spTgt spid="479"/>
                                        </p:tgtEl>
                                        <p:attrNameLst>
                                          <p:attrName>style.visibility</p:attrName>
                                        </p:attrNameLst>
                                      </p:cBhvr>
                                      <p:to>
                                        <p:strVal val="hidden"/>
                                      </p:to>
                                    </p:set>
                                  </p:childTnLst>
                                </p:cTn>
                              </p:par>
                              <p:par>
                                <p:cTn id="77" presetID="1" presetClass="exit" fill="hold" nodeType="withEffect">
                                  <p:stCondLst>
                                    <p:cond delay="0"/>
                                  </p:stCondLst>
                                  <p:childTnLst>
                                    <p:set>
                                      <p:cBhvr>
                                        <p:cTn id="78" dur="1" fill="hold">
                                          <p:stCondLst>
                                            <p:cond delay="0"/>
                                          </p:stCondLst>
                                        </p:cTn>
                                        <p:tgtEl>
                                          <p:spTgt spid="478"/>
                                        </p:tgtEl>
                                        <p:attrNameLst>
                                          <p:attrName>style.visibility</p:attrName>
                                        </p:attrNameLst>
                                      </p:cBhvr>
                                      <p:to>
                                        <p:strVal val="hidden"/>
                                      </p:to>
                                    </p:set>
                                  </p:childTnLst>
                                </p:cTn>
                              </p:par>
                              <p:par>
                                <p:cTn id="79" presetID="1" presetClass="entr" fill="hold" nodeType="withEffect">
                                  <p:stCondLst>
                                    <p:cond delay="0"/>
                                  </p:stCondLst>
                                  <p:childTnLst>
                                    <p:set>
                                      <p:cBhvr>
                                        <p:cTn id="80" dur="1" fill="hold">
                                          <p:stCondLst>
                                            <p:cond delay="0"/>
                                          </p:stCondLst>
                                        </p:cTn>
                                        <p:tgtEl>
                                          <p:spTgt spid="480"/>
                                        </p:tgtEl>
                                        <p:attrNameLst>
                                          <p:attrName>style.visibility</p:attrName>
                                        </p:attrNameLst>
                                      </p:cBhvr>
                                      <p:to>
                                        <p:strVal val="visible"/>
                                      </p:to>
                                    </p:set>
                                  </p:childTnLst>
                                </p:cTn>
                              </p:par>
                              <p:par>
                                <p:cTn id="81" presetID="1" presetClass="entr" fill="hold" nodeType="withEffect">
                                  <p:stCondLst>
                                    <p:cond delay="0"/>
                                  </p:stCondLst>
                                  <p:childTnLst>
                                    <p:set>
                                      <p:cBhvr>
                                        <p:cTn id="82" dur="1" fill="hold">
                                          <p:stCondLst>
                                            <p:cond delay="0"/>
                                          </p:stCondLst>
                                        </p:cTn>
                                        <p:tgtEl>
                                          <p:spTgt spid="481">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fill="hold" nodeType="clickEffect">
                                  <p:stCondLst>
                                    <p:cond delay="0"/>
                                  </p:stCondLst>
                                  <p:childTnLst>
                                    <p:set>
                                      <p:cBhvr>
                                        <p:cTn id="86" dur="1" fill="hold">
                                          <p:stCondLst>
                                            <p:cond delay="0"/>
                                          </p:stCondLst>
                                        </p:cTn>
                                        <p:tgtEl>
                                          <p:spTgt spid="482"/>
                                        </p:tgtEl>
                                        <p:attrNameLst>
                                          <p:attrName>style.visibility</p:attrName>
                                        </p:attrNameLst>
                                      </p:cBhvr>
                                      <p:to>
                                        <p:strVal val="visible"/>
                                      </p:to>
                                    </p:set>
                                  </p:childTnLst>
                                </p:cTn>
                              </p:par>
                              <p:par>
                                <p:cTn id="87" presetID="1" presetClass="entr" fill="hold" nodeType="withEffect">
                                  <p:stCondLst>
                                    <p:cond delay="0"/>
                                  </p:stCondLst>
                                  <p:childTnLst>
                                    <p:set>
                                      <p:cBhvr>
                                        <p:cTn id="88" dur="1" fill="hold">
                                          <p:stCondLst>
                                            <p:cond delay="0"/>
                                          </p:stCondLst>
                                        </p:cTn>
                                        <p:tgtEl>
                                          <p:spTgt spid="48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fill="hold" nodeType="clickEffect">
                                  <p:stCondLst>
                                    <p:cond delay="0"/>
                                  </p:stCondLst>
                                  <p:childTnLst>
                                    <p:set>
                                      <p:cBhvr>
                                        <p:cTn id="92" dur="1" fill="hold">
                                          <p:stCondLst>
                                            <p:cond delay="0"/>
                                          </p:stCondLst>
                                        </p:cTn>
                                        <p:tgtEl>
                                          <p:spTgt spid="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Image 484"/>
          <p:cNvPicPr/>
          <p:nvPr/>
        </p:nvPicPr>
        <p:blipFill>
          <a:blip r:embed="rId3"/>
          <a:stretch/>
        </p:blipFill>
        <p:spPr>
          <a:xfrm>
            <a:off x="1537920" y="1740240"/>
            <a:ext cx="8768160" cy="4932000"/>
          </a:xfrm>
          <a:prstGeom prst="rect">
            <a:avLst/>
          </a:prstGeom>
          <a:ln w="0">
            <a:noFill/>
          </a:ln>
        </p:spPr>
      </p:pic>
      <p:sp>
        <p:nvSpPr>
          <p:cNvPr id="486" name="Rectangle 485"/>
          <p:cNvSpPr/>
          <p:nvPr/>
        </p:nvSpPr>
        <p:spPr>
          <a:xfrm>
            <a:off x="11700000" y="643320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DF9C9F3A-3203-4533-967B-9692451696A1}" type="slidenum">
              <a:rPr lang="en-US" sz="2400" b="0" strike="noStrike" spc="-1">
                <a:solidFill>
                  <a:srgbClr val="000000"/>
                </a:solidFill>
                <a:latin typeface="Times New Roman"/>
                <a:ea typeface="DejaVu Sans"/>
              </a:rPr>
              <a:t>19</a:t>
            </a:fld>
            <a:endParaRPr lang="fr-FR" sz="2400" b="0" strike="noStrike" spc="-1">
              <a:latin typeface="Arial"/>
            </a:endParaRPr>
          </a:p>
        </p:txBody>
      </p:sp>
      <p:sp>
        <p:nvSpPr>
          <p:cNvPr id="487" name="Rectangle 486"/>
          <p:cNvSpPr/>
          <p:nvPr/>
        </p:nvSpPr>
        <p:spPr>
          <a:xfrm>
            <a:off x="11702520" y="700560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08B9AAC0-7BC4-4BB4-A73B-1AB500897E31}" type="slidenum">
              <a:rPr lang="en-US" sz="2400" b="0" strike="noStrike" spc="-1">
                <a:solidFill>
                  <a:srgbClr val="000000"/>
                </a:solidFill>
                <a:latin typeface="Times New Roman"/>
                <a:ea typeface="DejaVu Sans"/>
              </a:rPr>
              <a:t>19</a:t>
            </a:fld>
            <a:endParaRPr lang="fr-FR" sz="2400" b="0" strike="noStrike" spc="-1">
              <a:latin typeface="Arial"/>
            </a:endParaRPr>
          </a:p>
        </p:txBody>
      </p:sp>
      <p:sp>
        <p:nvSpPr>
          <p:cNvPr id="488" name="Rectangle 487"/>
          <p:cNvSpPr/>
          <p:nvPr/>
        </p:nvSpPr>
        <p:spPr>
          <a:xfrm>
            <a:off x="11702520" y="700560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87979323-3858-4040-BF9A-9E9BAD9E82A0}" type="slidenum">
              <a:rPr lang="en-US" sz="2400" b="0" strike="noStrike" spc="-1">
                <a:solidFill>
                  <a:srgbClr val="000000"/>
                </a:solidFill>
                <a:latin typeface="Times New Roman"/>
                <a:ea typeface="DejaVu Sans"/>
              </a:rPr>
              <a:t>19</a:t>
            </a:fld>
            <a:endParaRPr lang="fr-FR" sz="2400" b="0" strike="noStrike" spc="-1">
              <a:latin typeface="Arial"/>
            </a:endParaRPr>
          </a:p>
        </p:txBody>
      </p:sp>
      <p:sp>
        <p:nvSpPr>
          <p:cNvPr id="489" name="PlaceHolder 18"/>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Combinatorial Optimization</a:t>
            </a:r>
            <a:endParaRPr lang="fr-FR" sz="4400" b="0" strike="noStrike" spc="-1">
              <a:latin typeface="Arial"/>
            </a:endParaRPr>
          </a:p>
        </p:txBody>
      </p:sp>
      <p:sp>
        <p:nvSpPr>
          <p:cNvPr id="490" name="Rectangle 489"/>
          <p:cNvSpPr/>
          <p:nvPr/>
        </p:nvSpPr>
        <p:spPr>
          <a:xfrm>
            <a:off x="8821800" y="3780000"/>
            <a:ext cx="1426479" cy="34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fr-FR" sz="1800" b="0" strike="noStrike" spc="-1">
                <a:latin typeface="Arial"/>
              </a:rPr>
              <a:t>Anisotropy</a:t>
            </a:r>
          </a:p>
        </p:txBody>
      </p:sp>
      <p:sp>
        <p:nvSpPr>
          <p:cNvPr id="491" name="Rectangle 490"/>
          <p:cNvSpPr/>
          <p:nvPr/>
        </p:nvSpPr>
        <p:spPr>
          <a:xfrm>
            <a:off x="8367120" y="2713680"/>
            <a:ext cx="1179897" cy="34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fr-FR" sz="1800" b="0" strike="noStrike" spc="-1">
                <a:latin typeface="Arial"/>
              </a:rPr>
              <a:t>Isotropy</a:t>
            </a:r>
          </a:p>
        </p:txBody>
      </p:sp>
      <p:sp>
        <p:nvSpPr>
          <p:cNvPr id="492" name="Rectangle 491"/>
          <p:cNvSpPr/>
          <p:nvPr/>
        </p:nvSpPr>
        <p:spPr>
          <a:xfrm>
            <a:off x="935214" y="1800000"/>
            <a:ext cx="2864226" cy="60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fr-FR" sz="1800" b="0" strike="noStrike" spc="-1">
                <a:latin typeface="Arial"/>
              </a:rPr>
              <a:t>Vector Field Alignment</a:t>
            </a:r>
          </a:p>
          <a:p>
            <a:pPr algn="ctr">
              <a:lnSpc>
                <a:spcPct val="100000"/>
              </a:lnSpc>
              <a:buNone/>
            </a:pPr>
            <a:r>
              <a:rPr lang="fr-FR" sz="1800" b="0" strike="noStrike" spc="-1">
                <a:latin typeface="Arial"/>
              </a:rPr>
              <a:t>(Orthogonal to contour)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laceHolder 6"/>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Context</a:t>
            </a:r>
            <a:endParaRPr lang="fr-FR" sz="4400" b="0" strike="noStrike" spc="-1">
              <a:latin typeface="Arial"/>
            </a:endParaRPr>
          </a:p>
        </p:txBody>
      </p:sp>
      <p:pic>
        <p:nvPicPr>
          <p:cNvPr id="232" name="Image 231"/>
          <p:cNvPicPr/>
          <p:nvPr/>
        </p:nvPicPr>
        <p:blipFill>
          <a:blip r:embed="rId3"/>
          <a:stretch/>
        </p:blipFill>
        <p:spPr>
          <a:xfrm>
            <a:off x="720000" y="1980000"/>
            <a:ext cx="3416760" cy="3416760"/>
          </a:xfrm>
          <a:prstGeom prst="rect">
            <a:avLst/>
          </a:prstGeom>
          <a:ln w="0">
            <a:noFill/>
          </a:ln>
        </p:spPr>
      </p:pic>
      <p:pic>
        <p:nvPicPr>
          <p:cNvPr id="233" name="Image 232"/>
          <p:cNvPicPr/>
          <p:nvPr/>
        </p:nvPicPr>
        <p:blipFill>
          <a:blip r:embed="rId4"/>
          <a:stretch/>
        </p:blipFill>
        <p:spPr>
          <a:xfrm>
            <a:off x="4320000" y="1980000"/>
            <a:ext cx="3416760" cy="3416760"/>
          </a:xfrm>
          <a:prstGeom prst="rect">
            <a:avLst/>
          </a:prstGeom>
          <a:ln w="0">
            <a:noFill/>
          </a:ln>
        </p:spPr>
      </p:pic>
      <p:pic>
        <p:nvPicPr>
          <p:cNvPr id="234" name="Image 233"/>
          <p:cNvPicPr/>
          <p:nvPr/>
        </p:nvPicPr>
        <p:blipFill>
          <a:blip r:embed="rId5"/>
          <a:stretch/>
        </p:blipFill>
        <p:spPr>
          <a:xfrm>
            <a:off x="8100000" y="2066760"/>
            <a:ext cx="3186000" cy="3150000"/>
          </a:xfrm>
          <a:prstGeom prst="rect">
            <a:avLst/>
          </a:prstGeom>
          <a:ln w="0">
            <a:noFill/>
          </a:ln>
        </p:spPr>
      </p:pic>
      <p:sp>
        <p:nvSpPr>
          <p:cNvPr id="235" name="Rectangle 234"/>
          <p:cNvSpPr/>
          <p:nvPr/>
        </p:nvSpPr>
        <p:spPr>
          <a:xfrm>
            <a:off x="253870" y="5520602"/>
            <a:ext cx="11030919" cy="471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600" b="1" strike="noStrike" spc="-1">
                <a:solidFill>
                  <a:srgbClr val="000000"/>
                </a:solidFill>
                <a:latin typeface="DejaVu Sans Condensed"/>
                <a:ea typeface="DejaVu Sans"/>
              </a:rPr>
              <a:t>How to design/optimize a layer trajectory?</a:t>
            </a:r>
            <a:endParaRPr lang="fr-FR" sz="2600" b="0" strike="noStrike" spc="-1">
              <a:latin typeface="Arial"/>
            </a:endParaRPr>
          </a:p>
        </p:txBody>
      </p:sp>
      <p:sp>
        <p:nvSpPr>
          <p:cNvPr id="236" name="Rectangle 235"/>
          <p:cNvSpPr/>
          <p:nvPr/>
        </p:nvSpPr>
        <p:spPr>
          <a:xfrm>
            <a:off x="11824920" y="6431040"/>
            <a:ext cx="36468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fld id="{4B758CBF-7885-43D3-B325-7FC36431BB21}" type="slidenum">
              <a:rPr lang="en-US" sz="2400" b="0" strike="noStrike" spc="-1">
                <a:solidFill>
                  <a:srgbClr val="000000"/>
                </a:solidFill>
                <a:latin typeface="Times New Roman"/>
                <a:ea typeface="DejaVu Sans"/>
              </a:rPr>
              <a:t>2</a:t>
            </a:fld>
            <a:endParaRPr lang="fr-FR" sz="2400" b="0" strike="noStrike" spc="-1">
              <a:latin typeface="Arial"/>
            </a:endParaRPr>
          </a:p>
        </p:txBody>
      </p:sp>
      <p:sp>
        <p:nvSpPr>
          <p:cNvPr id="237" name="Forme libre : forme 236"/>
          <p:cNvSpPr/>
          <p:nvPr/>
        </p:nvSpPr>
        <p:spPr>
          <a:xfrm>
            <a:off x="4500000" y="2016360"/>
            <a:ext cx="2986560" cy="1974600"/>
          </a:xfrm>
          <a:custGeom>
            <a:avLst/>
            <a:gdLst/>
            <a:ahLst/>
            <a:cxnLst/>
            <a:rect l="l" t="t" r="r" b="b"/>
            <a:pathLst>
              <a:path w="8301" h="5490">
                <a:moveTo>
                  <a:pt x="0" y="2399"/>
                </a:moveTo>
                <a:lnTo>
                  <a:pt x="4219" y="0"/>
                </a:lnTo>
                <a:lnTo>
                  <a:pt x="8300" y="2477"/>
                </a:lnTo>
                <a:lnTo>
                  <a:pt x="4388" y="5489"/>
                </a:lnTo>
                <a:lnTo>
                  <a:pt x="4500" y="5399"/>
                </a:lnTo>
                <a:lnTo>
                  <a:pt x="0" y="2399"/>
                </a:lnTo>
                <a:close/>
              </a:path>
            </a:pathLst>
          </a:custGeom>
          <a:noFill/>
          <a:ln w="76320">
            <a:solidFill>
              <a:srgbClr val="4E0063"/>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Rectangle 492"/>
          <p:cNvSpPr/>
          <p:nvPr/>
        </p:nvSpPr>
        <p:spPr>
          <a:xfrm>
            <a:off x="11700000" y="643320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D4E5D2A4-A579-48FA-8A29-6D23B4E598FA}" type="slidenum">
              <a:rPr lang="en-US" sz="2400" b="0" strike="noStrike" spc="-1">
                <a:solidFill>
                  <a:srgbClr val="000000"/>
                </a:solidFill>
                <a:latin typeface="Times New Roman"/>
                <a:ea typeface="DejaVu Sans"/>
              </a:rPr>
              <a:t>20</a:t>
            </a:fld>
            <a:endParaRPr lang="fr-FR" sz="2400" b="0" strike="noStrike" spc="-1">
              <a:latin typeface="Arial"/>
            </a:endParaRPr>
          </a:p>
        </p:txBody>
      </p:sp>
      <p:sp>
        <p:nvSpPr>
          <p:cNvPr id="494" name="PlaceHolder 19"/>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Combinatorial Optimization</a:t>
            </a:r>
            <a:endParaRPr lang="fr-FR" sz="4400" b="0" strike="noStrike" spc="-1">
              <a:latin typeface="Arial"/>
            </a:endParaRPr>
          </a:p>
        </p:txBody>
      </p:sp>
      <p:pic>
        <p:nvPicPr>
          <p:cNvPr id="2" name="comb">
            <a:hlinkClick r:id="" action="ppaction://media"/>
            <a:extLst>
              <a:ext uri="{FF2B5EF4-FFF2-40B4-BE49-F238E27FC236}">
                <a16:creationId xmlns:a16="http://schemas.microsoft.com/office/drawing/2014/main" id="{B7BE8F4D-268E-4C0A-95EB-CC7216F52B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3028" y="1732178"/>
            <a:ext cx="8734652" cy="49132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Image 494"/>
          <p:cNvPicPr/>
          <p:nvPr/>
        </p:nvPicPr>
        <p:blipFill>
          <a:blip r:embed="rId3"/>
          <a:stretch/>
        </p:blipFill>
        <p:spPr>
          <a:xfrm>
            <a:off x="1537920" y="1740240"/>
            <a:ext cx="8768160" cy="4932000"/>
          </a:xfrm>
          <a:prstGeom prst="rect">
            <a:avLst/>
          </a:prstGeom>
          <a:ln w="0">
            <a:noFill/>
          </a:ln>
        </p:spPr>
      </p:pic>
      <p:sp>
        <p:nvSpPr>
          <p:cNvPr id="496" name="Rectangle 495"/>
          <p:cNvSpPr/>
          <p:nvPr/>
        </p:nvSpPr>
        <p:spPr>
          <a:xfrm>
            <a:off x="11700000" y="643320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9F15FDFA-790F-403A-9789-D3C0F222DEDB}" type="slidenum">
              <a:rPr lang="en-US" sz="2400" b="0" strike="noStrike" spc="-1">
                <a:solidFill>
                  <a:srgbClr val="000000"/>
                </a:solidFill>
                <a:latin typeface="Times New Roman"/>
                <a:ea typeface="DejaVu Sans"/>
              </a:rPr>
              <a:t>21</a:t>
            </a:fld>
            <a:endParaRPr lang="fr-FR" sz="2400" b="0" strike="noStrike" spc="-1">
              <a:latin typeface="Arial"/>
            </a:endParaRPr>
          </a:p>
        </p:txBody>
      </p:sp>
      <p:sp>
        <p:nvSpPr>
          <p:cNvPr id="497" name="Rectangle 496"/>
          <p:cNvSpPr/>
          <p:nvPr/>
        </p:nvSpPr>
        <p:spPr>
          <a:xfrm>
            <a:off x="11702520" y="700560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E2155058-7B66-4022-8685-5FE808EF1082}" type="slidenum">
              <a:rPr lang="en-US" sz="2400" b="0" strike="noStrike" spc="-1">
                <a:solidFill>
                  <a:srgbClr val="000000"/>
                </a:solidFill>
                <a:latin typeface="Times New Roman"/>
                <a:ea typeface="DejaVu Sans"/>
              </a:rPr>
              <a:t>21</a:t>
            </a:fld>
            <a:endParaRPr lang="fr-FR" sz="2400" b="0" strike="noStrike" spc="-1">
              <a:latin typeface="Arial"/>
            </a:endParaRPr>
          </a:p>
        </p:txBody>
      </p:sp>
      <p:sp>
        <p:nvSpPr>
          <p:cNvPr id="498" name="Rectangle 497"/>
          <p:cNvSpPr/>
          <p:nvPr/>
        </p:nvSpPr>
        <p:spPr>
          <a:xfrm>
            <a:off x="11702520" y="700560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93F32042-6DEF-4F62-AD32-721E6C0EC9AE}" type="slidenum">
              <a:rPr lang="en-US" sz="2400" b="0" strike="noStrike" spc="-1">
                <a:solidFill>
                  <a:srgbClr val="000000"/>
                </a:solidFill>
                <a:latin typeface="Times New Roman"/>
                <a:ea typeface="DejaVu Sans"/>
              </a:rPr>
              <a:t>21</a:t>
            </a:fld>
            <a:endParaRPr lang="fr-FR" sz="2400" b="0" strike="noStrike" spc="-1">
              <a:latin typeface="Arial"/>
            </a:endParaRPr>
          </a:p>
        </p:txBody>
      </p:sp>
      <p:sp>
        <p:nvSpPr>
          <p:cNvPr id="499" name="PlaceHolder 21"/>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Combinatorial Optimization</a:t>
            </a:r>
            <a:endParaRPr lang="fr-FR" sz="4400" b="0" strike="noStrike" spc="-1">
              <a:latin typeface="Arial"/>
            </a:endParaRPr>
          </a:p>
        </p:txBody>
      </p:sp>
      <p:sp>
        <p:nvSpPr>
          <p:cNvPr id="500" name="Rectangle 499"/>
          <p:cNvSpPr/>
          <p:nvPr/>
        </p:nvSpPr>
        <p:spPr>
          <a:xfrm>
            <a:off x="8821800" y="3780000"/>
            <a:ext cx="1482692" cy="34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fr-FR" sz="1800" b="0" strike="noStrike" spc="-1">
                <a:latin typeface="Arial"/>
              </a:rPr>
              <a:t>Anisotropy</a:t>
            </a:r>
          </a:p>
        </p:txBody>
      </p:sp>
      <p:sp>
        <p:nvSpPr>
          <p:cNvPr id="501" name="Rectangle 500"/>
          <p:cNvSpPr/>
          <p:nvPr/>
        </p:nvSpPr>
        <p:spPr>
          <a:xfrm>
            <a:off x="8367120" y="2713680"/>
            <a:ext cx="1179897" cy="34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fr-FR" sz="1800" b="0" strike="noStrike" spc="-1">
                <a:latin typeface="Arial"/>
              </a:rPr>
              <a:t>Isotropy</a:t>
            </a:r>
          </a:p>
        </p:txBody>
      </p:sp>
      <p:sp>
        <p:nvSpPr>
          <p:cNvPr id="502" name="Rectangle 501"/>
          <p:cNvSpPr/>
          <p:nvPr/>
        </p:nvSpPr>
        <p:spPr>
          <a:xfrm>
            <a:off x="1103853" y="1800000"/>
            <a:ext cx="2695587" cy="60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fr-FR" sz="1800" b="0" strike="noStrike" spc="-1">
                <a:latin typeface="Arial"/>
              </a:rPr>
              <a:t>Vector Field Alignment</a:t>
            </a:r>
          </a:p>
          <a:p>
            <a:pPr algn="ctr">
              <a:lnSpc>
                <a:spcPct val="100000"/>
              </a:lnSpc>
              <a:buNone/>
            </a:pPr>
            <a:r>
              <a:rPr lang="fr-FR" sz="1800" b="0" strike="noStrike" spc="-1">
                <a:latin typeface="Arial"/>
              </a:rPr>
              <a:t>(Orthogonal to contour)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PlaceHolder 20"/>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Geometrical Optimization</a:t>
            </a:r>
            <a:endParaRPr lang="fr-FR" sz="4400" b="0" strike="noStrike" spc="-1">
              <a:latin typeface="Arial"/>
            </a:endParaRPr>
          </a:p>
        </p:txBody>
      </p:sp>
      <mc:AlternateContent xmlns:mc="http://schemas.openxmlformats.org/markup-compatibility/2006" xmlns:a14="http://schemas.microsoft.com/office/drawing/2010/main">
        <mc:Choice Requires="a14">
          <p:sp>
            <p:nvSpPr>
              <p:cNvPr id="504" name="ZoneTexte 503"/>
              <p:cNvSpPr txBox="1"/>
              <p:nvPr/>
            </p:nvSpPr>
            <p:spPr>
              <a:xfrm>
                <a:off x="5151240" y="2382840"/>
                <a:ext cx="6296400" cy="35964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𝐺𝑒𝑜𝑚</m:t>
                          </m:r>
                        </m:sub>
                      </m:sSub>
                      <m:d>
                        <m:dPr>
                          <m:ctrlPr>
                            <a:rPr i="1">
                              <a:latin typeface="Cambria Math" panose="02040503050406030204" pitchFamily="18" charset="0"/>
                            </a:rPr>
                          </m:ctrlPr>
                        </m:dPr>
                        <m:e>
                          <m:r>
                            <a:rPr>
                              <a:latin typeface="Cambria Math" panose="02040503050406030204" pitchFamily="18" charset="0"/>
                            </a:rPr>
                            <m:t>𝑇</m:t>
                          </m:r>
                        </m:e>
                      </m:d>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𝐶𝑉𝑇</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𝛾</m:t>
                          </m:r>
                        </m:e>
                        <m:sub>
                          <m:r>
                            <a:rPr>
                              <a:latin typeface="Cambria Math" panose="02040503050406030204" pitchFamily="18" charset="0"/>
                            </a:rPr>
                            <m:t>𝐿𝑎𝑝</m:t>
                          </m:r>
                        </m:sub>
                      </m:sSub>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𝐿𝑎𝑝</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𝛾</m:t>
                          </m:r>
                        </m:e>
                        <m:sub>
                          <m:r>
                            <a:rPr>
                              <a:latin typeface="Cambria Math" panose="02040503050406030204" pitchFamily="18" charset="0"/>
                            </a:rPr>
                            <m:t>𝐿𝑒𝑛</m:t>
                          </m:r>
                        </m:sub>
                      </m:sSub>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𝐿𝑒𝑛</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𝛾</m:t>
                          </m:r>
                        </m:e>
                        <m:sub>
                          <m:r>
                            <a:rPr>
                              <a:latin typeface="Cambria Math" panose="02040503050406030204" pitchFamily="18" charset="0"/>
                            </a:rPr>
                            <m:t>𝐺𝑒𝑜𝑚</m:t>
                          </m:r>
                        </m:sub>
                      </m:sSub>
                      <m:d>
                        <m:dPr>
                          <m:ctrlPr>
                            <a:rPr i="1">
                              <a:latin typeface="Cambria Math" panose="02040503050406030204" pitchFamily="18" charset="0"/>
                            </a:rPr>
                          </m:ctrlPr>
                        </m:dPr>
                        <m:e>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𝐴𝑙𝑖</m:t>
                              </m:r>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𝑂𝑟𝑖</m:t>
                              </m:r>
                            </m:sub>
                          </m:sSub>
                        </m:e>
                      </m:d>
                    </m:oMath>
                  </m:oMathPara>
                </a14:m>
                <a:endParaRPr/>
              </a:p>
            </p:txBody>
          </p:sp>
        </mc:Choice>
        <mc:Fallback xmlns="">
          <p:sp>
            <p:nvSpPr>
              <p:cNvPr id="504" name="ZoneTexte 503"/>
              <p:cNvSpPr txBox="1">
                <a:spLocks noRot="1" noChangeAspect="1" noMove="1" noResize="1" noEditPoints="1" noAdjustHandles="1" noChangeArrowheads="1" noChangeShapeType="1" noTextEdit="1"/>
              </p:cNvSpPr>
              <p:nvPr/>
            </p:nvSpPr>
            <p:spPr>
              <a:xfrm>
                <a:off x="5151240" y="2382840"/>
                <a:ext cx="6296400" cy="359640"/>
              </a:xfrm>
              <a:prstGeom prst="rect">
                <a:avLst/>
              </a:prstGeom>
              <a:blipFill>
                <a:blip r:embed="rId3"/>
                <a:stretch>
                  <a:fillRect b="-15254"/>
                </a:stretch>
              </a:blipFill>
            </p:spPr>
            <p:txBody>
              <a:bodyPr/>
              <a:lstStyle/>
              <a:p>
                <a:r>
                  <a:rPr lang="en-US">
                    <a:noFill/>
                  </a:rPr>
                  <a:t> </a:t>
                </a:r>
              </a:p>
            </p:txBody>
          </p:sp>
        </mc:Fallback>
      </mc:AlternateContent>
      <p:sp>
        <p:nvSpPr>
          <p:cNvPr id="505" name="Rectangle 504"/>
          <p:cNvSpPr/>
          <p:nvPr/>
        </p:nvSpPr>
        <p:spPr>
          <a:xfrm>
            <a:off x="720000" y="2340000"/>
            <a:ext cx="4430880" cy="40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fr-FR" sz="2200" b="0" strike="noStrike" spc="-1">
                <a:latin typeface="Arial"/>
              </a:rPr>
              <a:t>We define an Energy to minimize: </a:t>
            </a:r>
          </a:p>
        </p:txBody>
      </p:sp>
      <mc:AlternateContent xmlns:mc="http://schemas.openxmlformats.org/markup-compatibility/2006" xmlns:a14="http://schemas.microsoft.com/office/drawing/2010/main">
        <mc:Choice Requires="a14">
          <p:sp>
            <p:nvSpPr>
              <p:cNvPr id="506" name="ZoneTexte 505"/>
              <p:cNvSpPr txBox="1"/>
              <p:nvPr/>
            </p:nvSpPr>
            <p:spPr>
              <a:xfrm>
                <a:off x="1300987" y="2836371"/>
                <a:ext cx="2694240" cy="62064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𝐶𝑉𝑇</m:t>
                          </m:r>
                        </m:sub>
                      </m:sSub>
                      <m:r>
                        <a:rPr>
                          <a:latin typeface="Cambria Math" panose="02040503050406030204" pitchFamily="18" charset="0"/>
                        </a:rPr>
                        <m:t>=</m:t>
                      </m:r>
                      <m:nary>
                        <m:naryPr>
                          <m:ctrlPr>
                            <a:rPr i="1">
                              <a:latin typeface="Cambria Math" panose="02040503050406030204" pitchFamily="18" charset="0"/>
                            </a:rPr>
                          </m:ctrlPr>
                        </m:naryPr>
                        <m:sub>
                          <m:r>
                            <a:rPr>
                              <a:latin typeface="Cambria Math" panose="02040503050406030204" pitchFamily="18" charset="0"/>
                            </a:rPr>
                            <m:t>𝑆</m:t>
                          </m:r>
                        </m:sub>
                        <m:sup/>
                        <m:e>
                          <m:r>
                            <a:rPr>
                              <a:latin typeface="Cambria Math" panose="02040503050406030204" pitchFamily="18" charset="0"/>
                            </a:rPr>
                            <m:t>𝑑𝑖𝑠𝑡</m:t>
                          </m:r>
                        </m:e>
                      </m:nary>
                      <m:sSup>
                        <m:sSupPr>
                          <m:ctrlPr>
                            <a:rPr i="1">
                              <a:latin typeface="Cambria Math" panose="02040503050406030204" pitchFamily="18" charset="0"/>
                            </a:rPr>
                          </m:ctrlPr>
                        </m:sSupPr>
                        <m:e>
                          <m:d>
                            <m:dPr>
                              <m:ctrlPr>
                                <a:rPr i="1">
                                  <a:latin typeface="Cambria Math" panose="02040503050406030204" pitchFamily="18" charset="0"/>
                                </a:rPr>
                              </m:ctrlPr>
                            </m:dPr>
                            <m:e>
                              <m:r>
                                <a:rPr>
                                  <a:latin typeface="Cambria Math" panose="02040503050406030204" pitchFamily="18" charset="0"/>
                                </a:rPr>
                                <m:t>𝑥</m:t>
                              </m:r>
                              <m:r>
                                <a:rPr>
                                  <a:latin typeface="Cambria Math" panose="02040503050406030204" pitchFamily="18" charset="0"/>
                                </a:rPr>
                                <m:t>,</m:t>
                              </m:r>
                              <m:r>
                                <a:rPr>
                                  <a:latin typeface="Cambria Math" panose="02040503050406030204" pitchFamily="18" charset="0"/>
                                </a:rPr>
                                <m:t>𝑇</m:t>
                              </m:r>
                            </m:e>
                          </m:d>
                        </m:e>
                        <m:sup>
                          <m:r>
                            <a:rPr>
                              <a:latin typeface="Cambria Math" panose="02040503050406030204" pitchFamily="18" charset="0"/>
                            </a:rPr>
                            <m:t>2</m:t>
                          </m:r>
                        </m:sup>
                      </m:sSup>
                      <m:r>
                        <a:rPr>
                          <a:latin typeface="Cambria Math" panose="02040503050406030204" pitchFamily="18" charset="0"/>
                        </a:rPr>
                        <m:t>𝑑𝑥</m:t>
                      </m:r>
                    </m:oMath>
                  </m:oMathPara>
                </a14:m>
                <a:endParaRPr/>
              </a:p>
            </p:txBody>
          </p:sp>
        </mc:Choice>
        <mc:Fallback xmlns="">
          <p:sp>
            <p:nvSpPr>
              <p:cNvPr id="506" name="ZoneTexte 505"/>
              <p:cNvSpPr txBox="1">
                <a:spLocks noRot="1" noChangeAspect="1" noMove="1" noResize="1" noEditPoints="1" noAdjustHandles="1" noChangeArrowheads="1" noChangeShapeType="1" noTextEdit="1"/>
              </p:cNvSpPr>
              <p:nvPr/>
            </p:nvSpPr>
            <p:spPr>
              <a:xfrm>
                <a:off x="1300987" y="2836371"/>
                <a:ext cx="2694240" cy="620640"/>
              </a:xfrm>
              <a:prstGeom prst="rect">
                <a:avLst/>
              </a:prstGeom>
              <a:blipFill>
                <a:blip r:embed="rId4"/>
                <a:stretch>
                  <a:fillRect b="-11765"/>
                </a:stretch>
              </a:blipFill>
            </p:spPr>
            <p:txBody>
              <a:bodyPr/>
              <a:lstStyle/>
              <a:p>
                <a:r>
                  <a:rPr lang="en-US">
                    <a:noFill/>
                  </a:rPr>
                  <a:t> </a:t>
                </a:r>
              </a:p>
            </p:txBody>
          </p:sp>
        </mc:Fallback>
      </mc:AlternateContent>
      <p:sp>
        <p:nvSpPr>
          <p:cNvPr id="507" name="Rectangle 506"/>
          <p:cNvSpPr/>
          <p:nvPr/>
        </p:nvSpPr>
        <p:spPr>
          <a:xfrm>
            <a:off x="1137960" y="3036240"/>
            <a:ext cx="9121680"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15900" indent="-215900">
              <a:buClr>
                <a:srgbClr val="000000"/>
              </a:buClr>
              <a:buSzPct val="45000"/>
              <a:buFont typeface="Wingdings" charset="2"/>
              <a:buChar char=""/>
            </a:pPr>
            <a:r>
              <a:rPr lang="fr-FR" spc="-1">
                <a:solidFill>
                  <a:srgbClr val="000000"/>
                </a:solidFill>
                <a:latin typeface="Arial"/>
                <a:ea typeface="DejaVu Sans"/>
              </a:rPr>
              <a:t>         		                </a:t>
            </a:r>
            <a:r>
              <a:rPr lang="fr-FR" sz="1800" b="0" strike="noStrike" spc="-1" err="1">
                <a:solidFill>
                  <a:srgbClr val="000000"/>
                </a:solidFill>
                <a:latin typeface="Arial"/>
                <a:ea typeface="DejaVu Sans"/>
              </a:rPr>
              <a:t>Centroidal</a:t>
            </a:r>
            <a:r>
              <a:rPr lang="fr-FR" sz="1800" b="0" strike="noStrike" spc="-1">
                <a:solidFill>
                  <a:srgbClr val="000000"/>
                </a:solidFill>
                <a:latin typeface="Arial"/>
                <a:ea typeface="DejaVu Sans"/>
              </a:rPr>
              <a:t> </a:t>
            </a:r>
            <a:r>
              <a:rPr lang="fr-FR" sz="1800" b="0" strike="noStrike" spc="-1" err="1">
                <a:solidFill>
                  <a:srgbClr val="000000"/>
                </a:solidFill>
                <a:latin typeface="Arial"/>
                <a:ea typeface="DejaVu Sans"/>
              </a:rPr>
              <a:t>Voronoi</a:t>
            </a:r>
            <a:r>
              <a:rPr lang="fr-FR" sz="1800" b="0" strike="noStrike" spc="-1">
                <a:solidFill>
                  <a:srgbClr val="000000"/>
                </a:solidFill>
                <a:latin typeface="Arial"/>
                <a:ea typeface="DejaVu Sans"/>
              </a:rPr>
              <a:t> </a:t>
            </a:r>
            <a:r>
              <a:rPr lang="fr-FR" sz="1800" b="0" strike="noStrike" spc="-1" err="1">
                <a:solidFill>
                  <a:srgbClr val="000000"/>
                </a:solidFill>
                <a:latin typeface="Arial"/>
                <a:ea typeface="DejaVu Sans"/>
              </a:rPr>
              <a:t>Tesselation</a:t>
            </a:r>
            <a:r>
              <a:rPr lang="fr-FR" sz="1800" b="0" strike="noStrike" spc="-1">
                <a:solidFill>
                  <a:srgbClr val="000000"/>
                </a:solidFill>
                <a:latin typeface="Arial"/>
                <a:ea typeface="DejaVu Sans"/>
              </a:rPr>
              <a:t> to </a:t>
            </a:r>
            <a:r>
              <a:rPr lang="fr-FR" sz="1800" b="0" strike="noStrike" spc="-1" err="1">
                <a:solidFill>
                  <a:srgbClr val="000000"/>
                </a:solidFill>
                <a:latin typeface="Arial"/>
                <a:ea typeface="DejaVu Sans"/>
              </a:rPr>
              <a:t>achieve</a:t>
            </a:r>
            <a:r>
              <a:rPr lang="fr-FR" sz="1800" b="0" strike="noStrike" spc="-1">
                <a:solidFill>
                  <a:srgbClr val="000000"/>
                </a:solidFill>
                <a:latin typeface="Arial"/>
                <a:ea typeface="DejaVu Sans"/>
              </a:rPr>
              <a:t> </a:t>
            </a:r>
            <a:r>
              <a:rPr lang="fr-FR" sz="1800" b="0" strike="noStrike" spc="-1" err="1">
                <a:solidFill>
                  <a:srgbClr val="000000"/>
                </a:solidFill>
                <a:latin typeface="Arial"/>
                <a:ea typeface="DejaVu Sans"/>
              </a:rPr>
              <a:t>even</a:t>
            </a:r>
            <a:r>
              <a:rPr lang="fr-FR" sz="1800" b="0" strike="noStrike" spc="-1">
                <a:solidFill>
                  <a:srgbClr val="000000"/>
                </a:solidFill>
                <a:latin typeface="Arial"/>
                <a:ea typeface="DejaVu Sans"/>
              </a:rPr>
              <a:t> </a:t>
            </a:r>
            <a:r>
              <a:rPr lang="fr-FR" sz="1800" b="0" strike="noStrike" spc="-1" err="1">
                <a:solidFill>
                  <a:srgbClr val="000000"/>
                </a:solidFill>
                <a:latin typeface="Arial"/>
                <a:ea typeface="DejaVu Sans"/>
              </a:rPr>
              <a:t>spacing</a:t>
            </a:r>
            <a:r>
              <a:rPr lang="fr-FR" sz="1800" b="0" strike="noStrike" spc="-1">
                <a:solidFill>
                  <a:srgbClr val="000000"/>
                </a:solidFill>
                <a:latin typeface="Arial"/>
                <a:ea typeface="DejaVu Sans"/>
              </a:rPr>
              <a:t>.</a:t>
            </a:r>
            <a:endParaRPr lang="fr-FR" sz="1800" b="0" strike="noStrike" spc="-1">
              <a:latin typeface="Arial"/>
            </a:endParaRPr>
          </a:p>
        </p:txBody>
      </p:sp>
      <p:sp>
        <p:nvSpPr>
          <p:cNvPr id="508" name="Forme libre : forme 507"/>
          <p:cNvSpPr/>
          <p:nvPr/>
        </p:nvSpPr>
        <p:spPr>
          <a:xfrm>
            <a:off x="6480000" y="2742840"/>
            <a:ext cx="540000" cy="360"/>
          </a:xfrm>
          <a:custGeom>
            <a:avLst/>
            <a:gdLst/>
            <a:ahLst/>
            <a:cxnLst/>
            <a:rect l="0" t="0" r="r" b="b"/>
            <a:pathLst>
              <a:path w="1501" h="2">
                <a:moveTo>
                  <a:pt x="0" y="0"/>
                </a:moveTo>
                <a:lnTo>
                  <a:pt x="1500" y="1"/>
                </a:lnTo>
              </a:path>
            </a:pathLst>
          </a:custGeom>
          <a:ln w="38160">
            <a:solidFill>
              <a:srgbClr val="4E0063"/>
            </a:solidFill>
            <a:round/>
          </a:ln>
        </p:spPr>
      </p:sp>
      <p:sp>
        <p:nvSpPr>
          <p:cNvPr id="509" name="Forme libre : forme 508"/>
          <p:cNvSpPr/>
          <p:nvPr/>
        </p:nvSpPr>
        <p:spPr>
          <a:xfrm>
            <a:off x="1371295" y="3405673"/>
            <a:ext cx="540000" cy="360"/>
          </a:xfrm>
          <a:custGeom>
            <a:avLst/>
            <a:gdLst/>
            <a:ahLst/>
            <a:cxnLst/>
            <a:rect l="0" t="0" r="r" b="b"/>
            <a:pathLst>
              <a:path w="1501" h="2">
                <a:moveTo>
                  <a:pt x="0" y="0"/>
                </a:moveTo>
                <a:lnTo>
                  <a:pt x="1500" y="1"/>
                </a:lnTo>
              </a:path>
            </a:pathLst>
          </a:custGeom>
          <a:ln w="38160">
            <a:solidFill>
              <a:srgbClr val="4E0063"/>
            </a:solidFill>
            <a:round/>
          </a:ln>
        </p:spPr>
      </p:sp>
      <p:sp>
        <p:nvSpPr>
          <p:cNvPr id="510" name="Forme libre : forme 509"/>
          <p:cNvSpPr/>
          <p:nvPr/>
        </p:nvSpPr>
        <p:spPr>
          <a:xfrm>
            <a:off x="7200000" y="2738520"/>
            <a:ext cx="467640" cy="4320"/>
          </a:xfrm>
          <a:custGeom>
            <a:avLst/>
            <a:gdLst/>
            <a:ahLst/>
            <a:cxnLst/>
            <a:rect l="0" t="0" r="r" b="b"/>
            <a:pathLst>
              <a:path w="1300" h="13">
                <a:moveTo>
                  <a:pt x="0" y="12"/>
                </a:moveTo>
                <a:lnTo>
                  <a:pt x="1299" y="0"/>
                </a:lnTo>
              </a:path>
            </a:pathLst>
          </a:custGeom>
          <a:ln w="38160">
            <a:solidFill>
              <a:srgbClr val="4E0063"/>
            </a:solidFill>
            <a:round/>
          </a:ln>
        </p:spPr>
      </p:sp>
      <mc:AlternateContent xmlns:mc="http://schemas.openxmlformats.org/markup-compatibility/2006" xmlns:a14="http://schemas.microsoft.com/office/drawing/2010/main">
        <mc:Choice Requires="a14">
          <p:sp>
            <p:nvSpPr>
              <p:cNvPr id="511" name="ZoneTexte 510"/>
              <p:cNvSpPr txBox="1"/>
              <p:nvPr/>
            </p:nvSpPr>
            <p:spPr>
              <a:xfrm>
                <a:off x="1075523" y="3481634"/>
                <a:ext cx="4761455" cy="809782"/>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𝐿𝑎𝑝</m:t>
                          </m:r>
                        </m:sub>
                      </m:sSub>
                      <m:r>
                        <a:rPr>
                          <a:latin typeface="Cambria Math" panose="02040503050406030204" pitchFamily="18" charset="0"/>
                        </a:rPr>
                        <m:t>=</m:t>
                      </m:r>
                      <m:nary>
                        <m:naryPr>
                          <m:chr m:val="∑"/>
                          <m:ctrlPr>
                            <a:rPr i="1">
                              <a:latin typeface="Cambria Math" panose="02040503050406030204" pitchFamily="18" charset="0"/>
                            </a:rPr>
                          </m:ctrlPr>
                        </m:naryPr>
                        <m:sub/>
                        <m:sup/>
                        <m:e>
                          <m:sSup>
                            <m:sSupPr>
                              <m:ctrlPr>
                                <a:rPr i="1">
                                  <a:latin typeface="Cambria Math" panose="02040503050406030204" pitchFamily="18" charset="0"/>
                                </a:rPr>
                              </m:ctrlPr>
                            </m:sSupPr>
                            <m:e>
                              <m:d>
                                <m:dPr>
                                  <m:begChr m:val="‖"/>
                                  <m:endChr m:val="‖"/>
                                  <m:ctrlPr>
                                    <a:rPr i="1">
                                      <a:latin typeface="Cambria Math" panose="02040503050406030204" pitchFamily="18" charset="0"/>
                                    </a:rPr>
                                  </m:ctrlPr>
                                </m:dPr>
                                <m:e>
                                  <m:sSub>
                                    <m:sSubPr>
                                      <m:ctrlPr>
                                        <a:rPr i="1">
                                          <a:latin typeface="Cambria Math" panose="02040503050406030204" pitchFamily="18" charset="0"/>
                                        </a:rPr>
                                      </m:ctrlPr>
                                    </m:sSubPr>
                                    <m:e>
                                      <m:r>
                                        <a:rPr>
                                          <a:latin typeface="Cambria Math" panose="02040503050406030204" pitchFamily="18" charset="0"/>
                                        </a:rPr>
                                        <m:t>𝑣</m:t>
                                      </m:r>
                                    </m:e>
                                    <m:sub>
                                      <m:r>
                                        <a:rPr>
                                          <a:latin typeface="Cambria Math" panose="02040503050406030204" pitchFamily="18" charset="0"/>
                                        </a:rPr>
                                        <m:t>𝑖</m:t>
                                      </m:r>
                                    </m:sub>
                                  </m:sSub>
                                  <m:r>
                                    <a:rPr>
                                      <a:latin typeface="Cambria Math" panose="02040503050406030204" pitchFamily="18" charset="0"/>
                                    </a:rPr>
                                    <m:t>−</m:t>
                                  </m:r>
                                  <m:f>
                                    <m:fPr>
                                      <m:ctrlPr>
                                        <a:rPr i="1">
                                          <a:latin typeface="Cambria Math" panose="02040503050406030204" pitchFamily="18" charset="0"/>
                                        </a:rPr>
                                      </m:ctrlPr>
                                    </m:fPr>
                                    <m:num>
                                      <m:r>
                                        <a:rPr>
                                          <a:latin typeface="Cambria Math" panose="02040503050406030204" pitchFamily="18" charset="0"/>
                                        </a:rPr>
                                        <m:t>1</m:t>
                                      </m:r>
                                    </m:num>
                                    <m:den>
                                      <m:r>
                                        <a:rPr>
                                          <a:latin typeface="Cambria Math" panose="02040503050406030204" pitchFamily="18" charset="0"/>
                                        </a:rPr>
                                        <m:t>2</m:t>
                                      </m:r>
                                    </m:den>
                                  </m:f>
                                  <m:d>
                                    <m:dPr>
                                      <m:ctrlPr>
                                        <a:rPr i="1">
                                          <a:latin typeface="Cambria Math" panose="02040503050406030204" pitchFamily="18" charset="0"/>
                                        </a:rPr>
                                      </m:ctrlPr>
                                    </m:dPr>
                                    <m:e>
                                      <m:sSub>
                                        <m:sSubPr>
                                          <m:ctrlPr>
                                            <a:rPr i="1">
                                              <a:latin typeface="Cambria Math" panose="02040503050406030204" pitchFamily="18" charset="0"/>
                                            </a:rPr>
                                          </m:ctrlPr>
                                        </m:sSubPr>
                                        <m:e>
                                          <m:r>
                                            <a:rPr>
                                              <a:latin typeface="Cambria Math" panose="02040503050406030204" pitchFamily="18" charset="0"/>
                                            </a:rPr>
                                            <m:t>𝑣</m:t>
                                          </m:r>
                                        </m:e>
                                        <m:sub>
                                          <m:r>
                                            <a:rPr>
                                              <a:latin typeface="Cambria Math" panose="02040503050406030204" pitchFamily="18" charset="0"/>
                                            </a:rPr>
                                            <m:t>𝑛𝑒𝑥𝑡</m:t>
                                          </m:r>
                                          <m:d>
                                            <m:dPr>
                                              <m:ctrlPr>
                                                <a:rPr i="1">
                                                  <a:latin typeface="Cambria Math" panose="02040503050406030204" pitchFamily="18" charset="0"/>
                                                </a:rPr>
                                              </m:ctrlPr>
                                            </m:dPr>
                                            <m:e>
                                              <m:r>
                                                <a:rPr>
                                                  <a:latin typeface="Cambria Math" panose="02040503050406030204" pitchFamily="18" charset="0"/>
                                                </a:rPr>
                                                <m:t>𝑖</m:t>
                                              </m:r>
                                            </m:e>
                                          </m:d>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𝑣</m:t>
                                          </m:r>
                                        </m:e>
                                        <m:sub>
                                          <m:r>
                                            <a:rPr>
                                              <a:latin typeface="Cambria Math" panose="02040503050406030204" pitchFamily="18" charset="0"/>
                                            </a:rPr>
                                            <m:t>𝑝𝑟𝑒𝑣</m:t>
                                          </m:r>
                                          <m:d>
                                            <m:dPr>
                                              <m:ctrlPr>
                                                <a:rPr i="1">
                                                  <a:latin typeface="Cambria Math" panose="02040503050406030204" pitchFamily="18" charset="0"/>
                                                </a:rPr>
                                              </m:ctrlPr>
                                            </m:dPr>
                                            <m:e>
                                              <m:r>
                                                <a:rPr>
                                                  <a:latin typeface="Cambria Math" panose="02040503050406030204" pitchFamily="18" charset="0"/>
                                                </a:rPr>
                                                <m:t>𝑖</m:t>
                                              </m:r>
                                            </m:e>
                                          </m:d>
                                        </m:sub>
                                      </m:sSub>
                                    </m:e>
                                  </m:d>
                                </m:e>
                              </m:d>
                            </m:e>
                            <m:sup>
                              <m:r>
                                <a:rPr>
                                  <a:latin typeface="Cambria Math" panose="02040503050406030204" pitchFamily="18" charset="0"/>
                                </a:rPr>
                                <m:t>2</m:t>
                              </m:r>
                            </m:sup>
                          </m:sSup>
                        </m:e>
                      </m:nary>
                    </m:oMath>
                  </m:oMathPara>
                </a14:m>
                <a:endParaRPr/>
              </a:p>
            </p:txBody>
          </p:sp>
        </mc:Choice>
        <mc:Fallback xmlns="">
          <p:sp>
            <p:nvSpPr>
              <p:cNvPr id="511" name="ZoneTexte 510"/>
              <p:cNvSpPr txBox="1">
                <a:spLocks noRot="1" noChangeAspect="1" noMove="1" noResize="1" noEditPoints="1" noAdjustHandles="1" noChangeArrowheads="1" noChangeShapeType="1" noTextEdit="1"/>
              </p:cNvSpPr>
              <p:nvPr/>
            </p:nvSpPr>
            <p:spPr>
              <a:xfrm>
                <a:off x="1075523" y="3481634"/>
                <a:ext cx="4761455" cy="809782"/>
              </a:xfrm>
              <a:prstGeom prst="rect">
                <a:avLst/>
              </a:prstGeom>
              <a:blipFill>
                <a:blip r:embed="rId5"/>
                <a:stretch>
                  <a:fillRect/>
                </a:stretch>
              </a:blipFill>
            </p:spPr>
            <p:txBody>
              <a:bodyPr/>
              <a:lstStyle/>
              <a:p>
                <a:r>
                  <a:rPr lang="en-US">
                    <a:noFill/>
                  </a:rPr>
                  <a:t> </a:t>
                </a:r>
              </a:p>
            </p:txBody>
          </p:sp>
        </mc:Fallback>
      </mc:AlternateContent>
      <p:sp>
        <p:nvSpPr>
          <p:cNvPr id="512" name="Rectangle 511"/>
          <p:cNvSpPr/>
          <p:nvPr/>
        </p:nvSpPr>
        <p:spPr>
          <a:xfrm>
            <a:off x="1137960" y="3794400"/>
            <a:ext cx="9121680"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5750">
              <a:buClr>
                <a:srgbClr val="000000"/>
              </a:buClr>
              <a:buSzPct val="45000"/>
              <a:buFont typeface="Arial"/>
              <a:buChar char="•"/>
            </a:pPr>
            <a:r>
              <a:rPr lang="en-US" spc="-1">
                <a:solidFill>
                  <a:srgbClr val="000000"/>
                </a:solidFill>
                <a:latin typeface="Arial"/>
                <a:ea typeface="DejaVu Sans"/>
              </a:rPr>
              <a:t>                                                               </a:t>
            </a:r>
            <a:r>
              <a:rPr lang="en-US" sz="1800" b="0" strike="noStrike" spc="-1">
                <a:solidFill>
                  <a:srgbClr val="000000"/>
                </a:solidFill>
                <a:latin typeface="Arial"/>
                <a:ea typeface="DejaVu Sans"/>
              </a:rPr>
              <a:t>Laplacian Smoothing term</a:t>
            </a:r>
            <a:endParaRPr lang="fr-FR" sz="1800" b="0" strike="noStrike" spc="-1">
              <a:latin typeface="Arial"/>
            </a:endParaRPr>
          </a:p>
        </p:txBody>
      </p:sp>
      <p:sp>
        <p:nvSpPr>
          <p:cNvPr id="513" name="Forme libre : forme 512"/>
          <p:cNvSpPr/>
          <p:nvPr/>
        </p:nvSpPr>
        <p:spPr>
          <a:xfrm>
            <a:off x="1428120" y="4136760"/>
            <a:ext cx="540000" cy="360"/>
          </a:xfrm>
          <a:custGeom>
            <a:avLst/>
            <a:gdLst/>
            <a:ahLst/>
            <a:cxnLst/>
            <a:rect l="0" t="0" r="r" b="b"/>
            <a:pathLst>
              <a:path w="1501" h="2">
                <a:moveTo>
                  <a:pt x="0" y="0"/>
                </a:moveTo>
                <a:lnTo>
                  <a:pt x="1500" y="1"/>
                </a:lnTo>
              </a:path>
            </a:pathLst>
          </a:custGeom>
          <a:ln w="38160">
            <a:solidFill>
              <a:srgbClr val="4E0063"/>
            </a:solidFill>
            <a:round/>
          </a:ln>
        </p:spPr>
      </p:sp>
      <p:sp>
        <p:nvSpPr>
          <p:cNvPr id="514" name="Forme libre : forme 513"/>
          <p:cNvSpPr/>
          <p:nvPr/>
        </p:nvSpPr>
        <p:spPr>
          <a:xfrm>
            <a:off x="7702560" y="2753280"/>
            <a:ext cx="540000" cy="360"/>
          </a:xfrm>
          <a:custGeom>
            <a:avLst/>
            <a:gdLst/>
            <a:ahLst/>
            <a:cxnLst/>
            <a:rect l="0" t="0" r="r" b="b"/>
            <a:pathLst>
              <a:path w="1501" h="2">
                <a:moveTo>
                  <a:pt x="0" y="0"/>
                </a:moveTo>
                <a:lnTo>
                  <a:pt x="1500" y="1"/>
                </a:lnTo>
              </a:path>
            </a:pathLst>
          </a:custGeom>
          <a:ln w="38160">
            <a:solidFill>
              <a:srgbClr val="4E0063"/>
            </a:solidFill>
            <a:round/>
          </a:ln>
        </p:spPr>
      </p:sp>
      <mc:AlternateContent xmlns:mc="http://schemas.openxmlformats.org/markup-compatibility/2006" xmlns:a14="http://schemas.microsoft.com/office/drawing/2010/main">
        <mc:Choice Requires="a14">
          <p:sp>
            <p:nvSpPr>
              <p:cNvPr id="515" name="ZoneTexte 514"/>
              <p:cNvSpPr txBox="1"/>
              <p:nvPr/>
            </p:nvSpPr>
            <p:spPr>
              <a:xfrm>
                <a:off x="1356840" y="4500000"/>
                <a:ext cx="617040" cy="35964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𝐸</m:t>
                          </m:r>
                        </m:e>
                        <m:sub>
                          <m:r>
                            <a:rPr>
                              <a:latin typeface="Cambria Math" panose="02040503050406030204" pitchFamily="18" charset="0"/>
                            </a:rPr>
                            <m:t>𝐿𝑒𝑛</m:t>
                          </m:r>
                        </m:sub>
                      </m:sSub>
                    </m:oMath>
                  </m:oMathPara>
                </a14:m>
                <a:endParaRPr/>
              </a:p>
            </p:txBody>
          </p:sp>
        </mc:Choice>
        <mc:Fallback xmlns="">
          <p:sp>
            <p:nvSpPr>
              <p:cNvPr id="515" name="ZoneTexte 514"/>
              <p:cNvSpPr txBox="1">
                <a:spLocks noRot="1" noChangeAspect="1" noMove="1" noResize="1" noEditPoints="1" noAdjustHandles="1" noChangeArrowheads="1" noChangeShapeType="1" noTextEdit="1"/>
              </p:cNvSpPr>
              <p:nvPr/>
            </p:nvSpPr>
            <p:spPr>
              <a:xfrm>
                <a:off x="1356840" y="4500000"/>
                <a:ext cx="617040" cy="359640"/>
              </a:xfrm>
              <a:prstGeom prst="rect">
                <a:avLst/>
              </a:prstGeom>
              <a:blipFill>
                <a:blip r:embed="rId6"/>
                <a:stretch>
                  <a:fillRect b="-3390"/>
                </a:stretch>
              </a:blipFill>
            </p:spPr>
            <p:txBody>
              <a:bodyPr/>
              <a:lstStyle/>
              <a:p>
                <a:r>
                  <a:rPr lang="en-US">
                    <a:noFill/>
                  </a:rPr>
                  <a:t> </a:t>
                </a:r>
              </a:p>
            </p:txBody>
          </p:sp>
        </mc:Fallback>
      </mc:AlternateContent>
      <p:sp>
        <p:nvSpPr>
          <p:cNvPr id="516" name="Rectangle 515"/>
          <p:cNvSpPr/>
          <p:nvPr/>
        </p:nvSpPr>
        <p:spPr>
          <a:xfrm>
            <a:off x="1137960" y="4521600"/>
            <a:ext cx="5521680" cy="34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5750">
              <a:buClr>
                <a:srgbClr val="000000"/>
              </a:buClr>
              <a:buSzPct val="45000"/>
              <a:buFont typeface="Arial"/>
              <a:buChar char="•"/>
            </a:pPr>
            <a:r>
              <a:rPr lang="en-US" spc="-1">
                <a:solidFill>
                  <a:srgbClr val="000000"/>
                </a:solidFill>
                <a:latin typeface="Arial"/>
                <a:ea typeface="DejaVu Sans"/>
              </a:rPr>
              <a:t>        </a:t>
            </a:r>
            <a:r>
              <a:rPr lang="en-US" sz="1800" b="0" strike="noStrike" spc="-1">
                <a:solidFill>
                  <a:srgbClr val="000000"/>
                </a:solidFill>
                <a:latin typeface="Arial"/>
                <a:ea typeface="DejaVu Sans"/>
              </a:rPr>
              <a:t> is a length regularization term</a:t>
            </a:r>
            <a:endParaRPr lang="fr-FR" sz="1800" b="0" strike="noStrike" spc="-1">
              <a:latin typeface="Arial"/>
            </a:endParaRPr>
          </a:p>
        </p:txBody>
      </p:sp>
      <p:sp>
        <p:nvSpPr>
          <p:cNvPr id="517" name="Forme libre : forme 516"/>
          <p:cNvSpPr/>
          <p:nvPr/>
        </p:nvSpPr>
        <p:spPr>
          <a:xfrm>
            <a:off x="1356840" y="4867200"/>
            <a:ext cx="540000" cy="360"/>
          </a:xfrm>
          <a:custGeom>
            <a:avLst/>
            <a:gdLst/>
            <a:ahLst/>
            <a:cxnLst/>
            <a:rect l="0" t="0" r="r" b="b"/>
            <a:pathLst>
              <a:path w="1501" h="2">
                <a:moveTo>
                  <a:pt x="0" y="0"/>
                </a:moveTo>
                <a:lnTo>
                  <a:pt x="1500" y="1"/>
                </a:lnTo>
              </a:path>
            </a:pathLst>
          </a:custGeom>
          <a:ln w="38160">
            <a:solidFill>
              <a:srgbClr val="4E0063"/>
            </a:solidFill>
            <a:round/>
          </a:ln>
        </p:spPr>
      </p:sp>
      <p:sp>
        <p:nvSpPr>
          <p:cNvPr id="518" name="Rectangle 517"/>
          <p:cNvSpPr/>
          <p:nvPr/>
        </p:nvSpPr>
        <p:spPr>
          <a:xfrm>
            <a:off x="11700000" y="643320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44A304E6-D616-4D72-8ACA-A02A6713FC72}" type="slidenum">
              <a:rPr lang="en-US" sz="2400" b="0" strike="noStrike" spc="-1">
                <a:solidFill>
                  <a:srgbClr val="000000"/>
                </a:solidFill>
                <a:latin typeface="Times New Roman"/>
                <a:ea typeface="DejaVu Sans"/>
              </a:rPr>
              <a:t>22</a:t>
            </a:fld>
            <a:endParaRPr lang="fr-FR" sz="2400" b="0" strike="noStrike" spc="-1">
              <a:latin typeface="Arial"/>
            </a:endParaRPr>
          </a:p>
        </p:txBody>
      </p:sp>
      <p:sp>
        <p:nvSpPr>
          <p:cNvPr id="519" name="Forme libre : forme 518"/>
          <p:cNvSpPr/>
          <p:nvPr/>
        </p:nvSpPr>
        <p:spPr>
          <a:xfrm>
            <a:off x="8352360" y="2753280"/>
            <a:ext cx="467640" cy="4320"/>
          </a:xfrm>
          <a:custGeom>
            <a:avLst/>
            <a:gdLst/>
            <a:ahLst/>
            <a:cxnLst/>
            <a:rect l="0" t="0" r="r" b="b"/>
            <a:pathLst>
              <a:path w="1300" h="13">
                <a:moveTo>
                  <a:pt x="0" y="12"/>
                </a:moveTo>
                <a:lnTo>
                  <a:pt x="1299" y="0"/>
                </a:lnTo>
              </a:path>
            </a:pathLst>
          </a:custGeom>
          <a:ln w="38160">
            <a:solidFill>
              <a:srgbClr val="4E0063"/>
            </a:solidFill>
            <a:round/>
          </a:ln>
        </p:spPr>
      </p:sp>
      <p:sp>
        <p:nvSpPr>
          <p:cNvPr id="520" name="Forme libre : forme 519"/>
          <p:cNvSpPr/>
          <p:nvPr/>
        </p:nvSpPr>
        <p:spPr>
          <a:xfrm>
            <a:off x="9507600" y="2774160"/>
            <a:ext cx="577080" cy="7200"/>
          </a:xfrm>
          <a:custGeom>
            <a:avLst/>
            <a:gdLst/>
            <a:ahLst/>
            <a:cxnLst/>
            <a:rect l="0" t="0" r="r" b="b"/>
            <a:pathLst>
              <a:path w="1604" h="21">
                <a:moveTo>
                  <a:pt x="0" y="20"/>
                </a:moveTo>
                <a:lnTo>
                  <a:pt x="1603" y="0"/>
                </a:lnTo>
              </a:path>
            </a:pathLst>
          </a:custGeom>
          <a:ln w="38160">
            <a:solidFill>
              <a:srgbClr val="4E0063"/>
            </a:solidFill>
            <a:round/>
          </a:ln>
        </p:spPr>
      </p:sp>
      <p:sp>
        <p:nvSpPr>
          <p:cNvPr id="521" name="Forme libre : forme 520"/>
          <p:cNvSpPr/>
          <p:nvPr/>
        </p:nvSpPr>
        <p:spPr>
          <a:xfrm>
            <a:off x="9269640" y="3760560"/>
            <a:ext cx="1170000" cy="799920"/>
          </a:xfrm>
          <a:custGeom>
            <a:avLst/>
            <a:gdLst/>
            <a:ahLst/>
            <a:cxnLst/>
            <a:rect l="0" t="0" r="r" b="b"/>
            <a:pathLst>
              <a:path w="3251" h="2223">
                <a:moveTo>
                  <a:pt x="0" y="2222"/>
                </a:moveTo>
                <a:lnTo>
                  <a:pt x="3250" y="0"/>
                </a:lnTo>
              </a:path>
            </a:pathLst>
          </a:custGeom>
          <a:ln w="38160">
            <a:solidFill>
              <a:srgbClr val="4E0063"/>
            </a:solidFill>
            <a:round/>
            <a:headEnd type="triangle" w="med" len="med"/>
            <a:tailEnd type="triangle" w="med" len="med"/>
          </a:ln>
        </p:spPr>
      </p:sp>
      <p:sp>
        <p:nvSpPr>
          <p:cNvPr id="522" name="Forme libre : forme 521"/>
          <p:cNvSpPr/>
          <p:nvPr/>
        </p:nvSpPr>
        <p:spPr>
          <a:xfrm>
            <a:off x="10339560" y="3767400"/>
            <a:ext cx="1730520" cy="583560"/>
          </a:xfrm>
          <a:custGeom>
            <a:avLst/>
            <a:gdLst/>
            <a:ahLst/>
            <a:cxnLst/>
            <a:rect l="0" t="0" r="r" b="b"/>
            <a:pathLst>
              <a:path w="4808" h="1622">
                <a:moveTo>
                  <a:pt x="4807" y="1621"/>
                </a:moveTo>
                <a:lnTo>
                  <a:pt x="0" y="0"/>
                </a:lnTo>
              </a:path>
            </a:pathLst>
          </a:custGeom>
          <a:ln w="38160">
            <a:solidFill>
              <a:srgbClr val="4E0063"/>
            </a:solidFill>
            <a:round/>
            <a:headEnd type="triangle" w="med" len="med"/>
            <a:tailEnd type="triangle" w="med" len="med"/>
          </a:ln>
        </p:spPr>
      </p:sp>
      <p:sp>
        <p:nvSpPr>
          <p:cNvPr id="523" name="Forme libre : forme 522"/>
          <p:cNvSpPr/>
          <p:nvPr/>
        </p:nvSpPr>
        <p:spPr>
          <a:xfrm>
            <a:off x="9304920" y="4333680"/>
            <a:ext cx="2696760" cy="190440"/>
          </a:xfrm>
          <a:custGeom>
            <a:avLst/>
            <a:gdLst/>
            <a:ahLst/>
            <a:cxnLst/>
            <a:rect l="0" t="0" r="r" b="b"/>
            <a:pathLst>
              <a:path w="7492" h="530">
                <a:moveTo>
                  <a:pt x="0" y="529"/>
                </a:moveTo>
                <a:lnTo>
                  <a:pt x="7491" y="0"/>
                </a:lnTo>
              </a:path>
            </a:pathLst>
          </a:custGeom>
          <a:ln w="29160">
            <a:solidFill>
              <a:srgbClr val="4E0063"/>
            </a:solidFill>
            <a:prstDash val="lgDash"/>
            <a:round/>
          </a:ln>
        </p:spPr>
      </p:sp>
      <p:sp>
        <p:nvSpPr>
          <p:cNvPr id="524" name="Ellipse 523"/>
          <p:cNvSpPr/>
          <p:nvPr/>
        </p:nvSpPr>
        <p:spPr>
          <a:xfrm>
            <a:off x="10589760" y="4370040"/>
            <a:ext cx="107640" cy="107640"/>
          </a:xfrm>
          <a:prstGeom prst="ellipse">
            <a:avLst/>
          </a:prstGeom>
          <a:solidFill>
            <a:srgbClr val="4E0063"/>
          </a:solidFill>
          <a:ln w="0">
            <a:noFill/>
          </a:ln>
        </p:spPr>
        <p:style>
          <a:lnRef idx="0">
            <a:scrgbClr r="0" g="0" b="0"/>
          </a:lnRef>
          <a:fillRef idx="0">
            <a:scrgbClr r="0" g="0" b="0"/>
          </a:fillRef>
          <a:effectRef idx="0">
            <a:scrgbClr r="0" g="0" b="0"/>
          </a:effectRef>
          <a:fontRef idx="minor"/>
        </p:style>
      </p:sp>
      <p:sp>
        <p:nvSpPr>
          <p:cNvPr id="525" name="Forme libre : forme 524"/>
          <p:cNvSpPr/>
          <p:nvPr/>
        </p:nvSpPr>
        <p:spPr>
          <a:xfrm>
            <a:off x="10424880" y="3867120"/>
            <a:ext cx="195480" cy="500040"/>
          </a:xfrm>
          <a:custGeom>
            <a:avLst/>
            <a:gdLst/>
            <a:ahLst/>
            <a:cxnLst/>
            <a:rect l="0" t="0" r="r" b="b"/>
            <a:pathLst>
              <a:path w="544" h="1390">
                <a:moveTo>
                  <a:pt x="0" y="0"/>
                </a:moveTo>
                <a:lnTo>
                  <a:pt x="543" y="1389"/>
                </a:lnTo>
              </a:path>
            </a:pathLst>
          </a:custGeom>
          <a:ln w="19080" cap="rnd">
            <a:solidFill>
              <a:srgbClr val="4E0063"/>
            </a:solidFill>
            <a:prstDash val="sysDot"/>
            <a:round/>
            <a:headEnd type="triangle" w="med" len="med"/>
            <a:tailEnd type="triangle" w="med" len="med"/>
          </a:ln>
        </p:spPr>
      </p:sp>
      <mc:AlternateContent xmlns:mc="http://schemas.openxmlformats.org/markup-compatibility/2006" xmlns:a14="http://schemas.microsoft.com/office/drawing/2010/main">
        <mc:Choice Requires="a14">
          <p:sp>
            <p:nvSpPr>
              <p:cNvPr id="526" name="ZoneTexte 525"/>
              <p:cNvSpPr txBox="1"/>
              <p:nvPr/>
            </p:nvSpPr>
            <p:spPr>
              <a:xfrm>
                <a:off x="10180440" y="3339360"/>
                <a:ext cx="345240" cy="35928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𝑣</m:t>
                          </m:r>
                        </m:e>
                        <m:sub>
                          <m:r>
                            <a:rPr>
                              <a:latin typeface="Cambria Math" panose="02040503050406030204" pitchFamily="18" charset="0"/>
                            </a:rPr>
                            <m:t>𝑖</m:t>
                          </m:r>
                        </m:sub>
                      </m:sSub>
                    </m:oMath>
                  </m:oMathPara>
                </a14:m>
                <a:endParaRPr/>
              </a:p>
            </p:txBody>
          </p:sp>
        </mc:Choice>
        <mc:Fallback xmlns="">
          <p:sp>
            <p:nvSpPr>
              <p:cNvPr id="526" name="ZoneTexte 525"/>
              <p:cNvSpPr txBox="1">
                <a:spLocks noRot="1" noChangeAspect="1" noMove="1" noResize="1" noEditPoints="1" noAdjustHandles="1" noChangeArrowheads="1" noChangeShapeType="1" noTextEdit="1"/>
              </p:cNvSpPr>
              <p:nvPr/>
            </p:nvSpPr>
            <p:spPr>
              <a:xfrm>
                <a:off x="10180440" y="3339360"/>
                <a:ext cx="345240" cy="359280"/>
              </a:xfrm>
              <a:prstGeom prst="rect">
                <a:avLst/>
              </a:prstGeom>
              <a:blipFill>
                <a:blip r:embed="rId7"/>
                <a:stretch>
                  <a:fillRect b="-5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7" name="ZoneTexte 526"/>
              <p:cNvSpPr txBox="1"/>
              <p:nvPr/>
            </p:nvSpPr>
            <p:spPr>
              <a:xfrm>
                <a:off x="8529480" y="4390560"/>
                <a:ext cx="820080" cy="37872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𝑣</m:t>
                          </m:r>
                        </m:e>
                        <m:sub>
                          <m:r>
                            <a:rPr>
                              <a:latin typeface="Cambria Math" panose="02040503050406030204" pitchFamily="18" charset="0"/>
                            </a:rPr>
                            <m:t>𝑝𝑟𝑒𝑣</m:t>
                          </m:r>
                          <m:d>
                            <m:dPr>
                              <m:ctrlPr>
                                <a:rPr i="1">
                                  <a:latin typeface="Cambria Math" panose="02040503050406030204" pitchFamily="18" charset="0"/>
                                </a:rPr>
                              </m:ctrlPr>
                            </m:dPr>
                            <m:e>
                              <m:r>
                                <a:rPr>
                                  <a:latin typeface="Cambria Math" panose="02040503050406030204" pitchFamily="18" charset="0"/>
                                </a:rPr>
                                <m:t>𝑖</m:t>
                              </m:r>
                            </m:e>
                          </m:d>
                        </m:sub>
                      </m:sSub>
                    </m:oMath>
                  </m:oMathPara>
                </a14:m>
                <a:endParaRPr/>
              </a:p>
            </p:txBody>
          </p:sp>
        </mc:Choice>
        <mc:Fallback xmlns="">
          <p:sp>
            <p:nvSpPr>
              <p:cNvPr id="527" name="ZoneTexte 526"/>
              <p:cNvSpPr txBox="1">
                <a:spLocks noRot="1" noChangeAspect="1" noMove="1" noResize="1" noEditPoints="1" noAdjustHandles="1" noChangeArrowheads="1" noChangeShapeType="1" noTextEdit="1"/>
              </p:cNvSpPr>
              <p:nvPr/>
            </p:nvSpPr>
            <p:spPr>
              <a:xfrm>
                <a:off x="8529480" y="4390560"/>
                <a:ext cx="820080" cy="378720"/>
              </a:xfrm>
              <a:prstGeom prst="rect">
                <a:avLst/>
              </a:prstGeom>
              <a:blipFill>
                <a:blip r:embed="rId8"/>
                <a:stretch>
                  <a:fillRect b="-8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8" name="ZoneTexte 527"/>
              <p:cNvSpPr txBox="1"/>
              <p:nvPr/>
            </p:nvSpPr>
            <p:spPr>
              <a:xfrm>
                <a:off x="11377135" y="3780000"/>
                <a:ext cx="793800" cy="378720"/>
              </a:xfrm>
              <a:prstGeom prst="rect">
                <a:avLst/>
              </a:prstGeom>
            </p:spPr>
            <p:txBody>
              <a:bodyPr/>
              <a:lstStyle/>
              <a:p>
                <a:pPr/>
                <a14:m>
                  <m:oMathPara xmlns:m="http://schemas.openxmlformats.org/officeDocument/2006/math">
                    <m:oMathParaPr>
                      <m:jc m:val="centerGroup"/>
                    </m:oMathParaPr>
                    <m:oMath xmlns:m="http://schemas.openxmlformats.org/officeDocument/2006/math">
                      <m:sSub>
                        <m:sSubPr>
                          <m:ctrlPr>
                            <a:rPr i="1">
                              <a:latin typeface="Cambria Math" panose="02040503050406030204" pitchFamily="18" charset="0"/>
                            </a:rPr>
                          </m:ctrlPr>
                        </m:sSubPr>
                        <m:e>
                          <m:r>
                            <a:rPr>
                              <a:latin typeface="Cambria Math" panose="02040503050406030204" pitchFamily="18" charset="0"/>
                            </a:rPr>
                            <m:t>𝑣</m:t>
                          </m:r>
                        </m:e>
                        <m:sub>
                          <m:r>
                            <a:rPr>
                              <a:latin typeface="Cambria Math" panose="02040503050406030204" pitchFamily="18" charset="0"/>
                            </a:rPr>
                            <m:t>𝑛𝑒𝑥𝑡</m:t>
                          </m:r>
                          <m:d>
                            <m:dPr>
                              <m:ctrlPr>
                                <a:rPr i="1">
                                  <a:latin typeface="Cambria Math" panose="02040503050406030204" pitchFamily="18" charset="0"/>
                                </a:rPr>
                              </m:ctrlPr>
                            </m:dPr>
                            <m:e>
                              <m:r>
                                <a:rPr>
                                  <a:latin typeface="Cambria Math" panose="02040503050406030204" pitchFamily="18" charset="0"/>
                                </a:rPr>
                                <m:t>𝑖</m:t>
                              </m:r>
                            </m:e>
                          </m:d>
                        </m:sub>
                      </m:sSub>
                    </m:oMath>
                  </m:oMathPara>
                </a14:m>
                <a:endParaRPr/>
              </a:p>
            </p:txBody>
          </p:sp>
        </mc:Choice>
        <mc:Fallback xmlns="">
          <p:sp>
            <p:nvSpPr>
              <p:cNvPr id="528" name="ZoneTexte 527"/>
              <p:cNvSpPr txBox="1">
                <a:spLocks noRot="1" noChangeAspect="1" noMove="1" noResize="1" noEditPoints="1" noAdjustHandles="1" noChangeArrowheads="1" noChangeShapeType="1" noTextEdit="1"/>
              </p:cNvSpPr>
              <p:nvPr/>
            </p:nvSpPr>
            <p:spPr>
              <a:xfrm>
                <a:off x="11377135" y="3780000"/>
                <a:ext cx="793800" cy="3787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9" name="ZoneTexte 528"/>
              <p:cNvSpPr txBox="1"/>
              <p:nvPr/>
            </p:nvSpPr>
            <p:spPr>
              <a:xfrm>
                <a:off x="10080000" y="4524120"/>
                <a:ext cx="1302840" cy="428040"/>
              </a:xfrm>
              <a:prstGeom prst="rect">
                <a:avLst/>
              </a:prstGeom>
            </p:spPr>
            <p:txBody>
              <a:bodyPr/>
              <a:lstStyle/>
              <a:p>
                <a:pPr/>
                <a14:m>
                  <m:oMathPara xmlns:m="http://schemas.openxmlformats.org/officeDocument/2006/math">
                    <m:oMathParaPr>
                      <m:jc m:val="centerGroup"/>
                    </m:oMathParaPr>
                    <m:oMath xmlns:m="http://schemas.openxmlformats.org/officeDocument/2006/math">
                      <m:f>
                        <m:fPr>
                          <m:ctrlPr>
                            <a:rPr i="1">
                              <a:latin typeface="Cambria Math" panose="02040503050406030204" pitchFamily="18" charset="0"/>
                            </a:rPr>
                          </m:ctrlPr>
                        </m:fPr>
                        <m:num>
                          <m:r>
                            <a:rPr>
                              <a:latin typeface="Cambria Math" panose="02040503050406030204" pitchFamily="18" charset="0"/>
                            </a:rPr>
                            <m:t>1</m:t>
                          </m:r>
                        </m:num>
                        <m:den>
                          <m:r>
                            <a:rPr>
                              <a:latin typeface="Cambria Math" panose="02040503050406030204" pitchFamily="18" charset="0"/>
                            </a:rPr>
                            <m:t>2</m:t>
                          </m:r>
                        </m:den>
                      </m:f>
                      <m:d>
                        <m:dPr>
                          <m:ctrlPr>
                            <a:rPr i="1">
                              <a:latin typeface="Cambria Math" panose="02040503050406030204" pitchFamily="18" charset="0"/>
                            </a:rPr>
                          </m:ctrlPr>
                        </m:dPr>
                        <m:e>
                          <m:sSub>
                            <m:sSubPr>
                              <m:ctrlPr>
                                <a:rPr i="1">
                                  <a:latin typeface="Cambria Math" panose="02040503050406030204" pitchFamily="18" charset="0"/>
                                </a:rPr>
                              </m:ctrlPr>
                            </m:sSubPr>
                            <m:e>
                              <m:r>
                                <a:rPr>
                                  <a:latin typeface="Cambria Math" panose="02040503050406030204" pitchFamily="18" charset="0"/>
                                </a:rPr>
                                <m:t>𝑣</m:t>
                              </m:r>
                            </m:e>
                            <m:sub>
                              <m:r>
                                <a:rPr>
                                  <a:latin typeface="Cambria Math" panose="02040503050406030204" pitchFamily="18" charset="0"/>
                                </a:rPr>
                                <m:t>𝑛𝑒𝑥𝑡</m:t>
                              </m:r>
                              <m:d>
                                <m:dPr>
                                  <m:ctrlPr>
                                    <a:rPr i="1">
                                      <a:latin typeface="Cambria Math" panose="02040503050406030204" pitchFamily="18" charset="0"/>
                                    </a:rPr>
                                  </m:ctrlPr>
                                </m:dPr>
                                <m:e>
                                  <m:r>
                                    <a:rPr>
                                      <a:latin typeface="Cambria Math" panose="02040503050406030204" pitchFamily="18" charset="0"/>
                                    </a:rPr>
                                    <m:t>𝑖</m:t>
                                  </m:r>
                                </m:e>
                              </m:d>
                            </m:sub>
                          </m:sSub>
                          <m:r>
                            <a:rPr>
                              <a:latin typeface="Cambria Math" panose="02040503050406030204" pitchFamily="18" charset="0"/>
                            </a:rPr>
                            <m:t>+</m:t>
                          </m:r>
                          <m:sSub>
                            <m:sSubPr>
                              <m:ctrlPr>
                                <a:rPr i="1">
                                  <a:latin typeface="Cambria Math" panose="02040503050406030204" pitchFamily="18" charset="0"/>
                                </a:rPr>
                              </m:ctrlPr>
                            </m:sSubPr>
                            <m:e>
                              <m:r>
                                <a:rPr>
                                  <a:latin typeface="Cambria Math" panose="02040503050406030204" pitchFamily="18" charset="0"/>
                                </a:rPr>
                                <m:t>𝑣</m:t>
                              </m:r>
                            </m:e>
                            <m:sub>
                              <m:r>
                                <a:rPr>
                                  <a:latin typeface="Cambria Math" panose="02040503050406030204" pitchFamily="18" charset="0"/>
                                </a:rPr>
                                <m:t>𝑝𝑟𝑒𝑣</m:t>
                              </m:r>
                              <m:d>
                                <m:dPr>
                                  <m:ctrlPr>
                                    <a:rPr i="1">
                                      <a:latin typeface="Cambria Math" panose="02040503050406030204" pitchFamily="18" charset="0"/>
                                    </a:rPr>
                                  </m:ctrlPr>
                                </m:dPr>
                                <m:e>
                                  <m:r>
                                    <a:rPr>
                                      <a:latin typeface="Cambria Math" panose="02040503050406030204" pitchFamily="18" charset="0"/>
                                    </a:rPr>
                                    <m:t>𝑖</m:t>
                                  </m:r>
                                </m:e>
                              </m:d>
                            </m:sub>
                          </m:sSub>
                        </m:e>
                      </m:d>
                    </m:oMath>
                  </m:oMathPara>
                </a14:m>
                <a:endParaRPr/>
              </a:p>
            </p:txBody>
          </p:sp>
        </mc:Choice>
        <mc:Fallback xmlns="">
          <p:sp>
            <p:nvSpPr>
              <p:cNvPr id="529" name="ZoneTexte 528"/>
              <p:cNvSpPr txBox="1">
                <a:spLocks noRot="1" noChangeAspect="1" noMove="1" noResize="1" noEditPoints="1" noAdjustHandles="1" noChangeArrowheads="1" noChangeShapeType="1" noTextEdit="1"/>
              </p:cNvSpPr>
              <p:nvPr/>
            </p:nvSpPr>
            <p:spPr>
              <a:xfrm>
                <a:off x="10080000" y="4524120"/>
                <a:ext cx="1302840" cy="428040"/>
              </a:xfrm>
              <a:prstGeom prst="rect">
                <a:avLst/>
              </a:prstGeom>
              <a:blipFill>
                <a:blip r:embed="rId10"/>
                <a:stretch>
                  <a:fillRect t="-27143" r="-48826" b="-334286"/>
                </a:stretch>
              </a:blipFill>
            </p:spPr>
            <p:txBody>
              <a:bodyPr/>
              <a:lstStyle/>
              <a:p>
                <a:r>
                  <a:rPr lang="en-US">
                    <a:noFill/>
                  </a:rPr>
                  <a:t> </a:t>
                </a:r>
              </a:p>
            </p:txBody>
          </p:sp>
        </mc:Fallback>
      </mc:AlternateContent>
      <p:sp>
        <p:nvSpPr>
          <p:cNvPr id="530" name="Forme libre : forme 529"/>
          <p:cNvSpPr/>
          <p:nvPr/>
        </p:nvSpPr>
        <p:spPr>
          <a:xfrm>
            <a:off x="8820000" y="2753280"/>
            <a:ext cx="540000" cy="360"/>
          </a:xfrm>
          <a:custGeom>
            <a:avLst/>
            <a:gdLst/>
            <a:ahLst/>
            <a:cxnLst/>
            <a:rect l="0" t="0" r="r" b="b"/>
            <a:pathLst>
              <a:path w="1501" h="2">
                <a:moveTo>
                  <a:pt x="0" y="0"/>
                </a:moveTo>
                <a:lnTo>
                  <a:pt x="1500" y="1"/>
                </a:lnTo>
              </a:path>
            </a:pathLst>
          </a:custGeom>
          <a:ln w="38160">
            <a:solidFill>
              <a:srgbClr val="4E0063"/>
            </a:solidFill>
            <a:round/>
          </a:ln>
        </p:spPr>
      </p:sp>
      <p:sp>
        <p:nvSpPr>
          <p:cNvPr id="531" name="Forme libre : forme 530"/>
          <p:cNvSpPr/>
          <p:nvPr/>
        </p:nvSpPr>
        <p:spPr>
          <a:xfrm>
            <a:off x="10222920" y="2747160"/>
            <a:ext cx="1076760" cy="2880"/>
          </a:xfrm>
          <a:custGeom>
            <a:avLst/>
            <a:gdLst/>
            <a:ahLst/>
            <a:cxnLst/>
            <a:rect l="0" t="0" r="r" b="b"/>
            <a:pathLst>
              <a:path w="2992" h="9">
                <a:moveTo>
                  <a:pt x="0" y="8"/>
                </a:moveTo>
                <a:lnTo>
                  <a:pt x="2991" y="0"/>
                </a:lnTo>
              </a:path>
            </a:pathLst>
          </a:custGeom>
          <a:ln w="38160">
            <a:solidFill>
              <a:srgbClr val="4E0063"/>
            </a:solidFill>
            <a:round/>
          </a:ln>
        </p:spPr>
      </p:sp>
      <p:sp>
        <p:nvSpPr>
          <p:cNvPr id="532" name="Rectangle 531"/>
          <p:cNvSpPr/>
          <p:nvPr/>
        </p:nvSpPr>
        <p:spPr>
          <a:xfrm>
            <a:off x="1165016" y="5580000"/>
            <a:ext cx="4264864" cy="34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800" b="0" strike="noStrike" spc="-1">
                <a:latin typeface="Arial"/>
              </a:rPr>
              <a:t>All Gradients are efficiently computable!</a:t>
            </a:r>
            <a:endParaRPr lang="fr-FR" sz="1800" b="0" strike="noStrike" spc="-1">
              <a:latin typeface="Arial"/>
            </a:endParaRPr>
          </a:p>
        </p:txBody>
      </p:sp>
      <p:sp>
        <p:nvSpPr>
          <p:cNvPr id="533" name="Forme libre : forme 532"/>
          <p:cNvSpPr/>
          <p:nvPr/>
        </p:nvSpPr>
        <p:spPr>
          <a:xfrm>
            <a:off x="5539680" y="5669640"/>
            <a:ext cx="719640" cy="179640"/>
          </a:xfrm>
          <a:custGeom>
            <a:avLst/>
            <a:gdLst/>
            <a:ahLst/>
            <a:cxnLst/>
            <a:rect l="l" t="t" r="r" b="b"/>
            <a:pathLst>
              <a:path w="2002" h="502">
                <a:moveTo>
                  <a:pt x="0" y="125"/>
                </a:moveTo>
                <a:lnTo>
                  <a:pt x="1500" y="125"/>
                </a:lnTo>
                <a:lnTo>
                  <a:pt x="1500" y="0"/>
                </a:lnTo>
                <a:lnTo>
                  <a:pt x="2001" y="250"/>
                </a:lnTo>
                <a:lnTo>
                  <a:pt x="1500" y="501"/>
                </a:lnTo>
                <a:lnTo>
                  <a:pt x="1500" y="375"/>
                </a:lnTo>
                <a:lnTo>
                  <a:pt x="0" y="375"/>
                </a:lnTo>
                <a:lnTo>
                  <a:pt x="0" y="125"/>
                </a:lnTo>
              </a:path>
            </a:pathLst>
          </a:custGeom>
          <a:solidFill>
            <a:srgbClr val="4E0063"/>
          </a:solidFill>
          <a:ln w="0">
            <a:noFill/>
          </a:ln>
        </p:spPr>
        <p:style>
          <a:lnRef idx="0">
            <a:scrgbClr r="0" g="0" b="0"/>
          </a:lnRef>
          <a:fillRef idx="0">
            <a:scrgbClr r="0" g="0" b="0"/>
          </a:fillRef>
          <a:effectRef idx="0">
            <a:scrgbClr r="0" g="0" b="0"/>
          </a:effectRef>
          <a:fontRef idx="minor"/>
        </p:style>
      </p:sp>
      <p:sp>
        <p:nvSpPr>
          <p:cNvPr id="534" name="Rectangle 533"/>
          <p:cNvSpPr/>
          <p:nvPr/>
        </p:nvSpPr>
        <p:spPr>
          <a:xfrm>
            <a:off x="6359760" y="5579640"/>
            <a:ext cx="2766600" cy="34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fr-FR" sz="1800" b="0" strike="noStrike" spc="-1">
                <a:latin typeface="Arial"/>
              </a:rPr>
              <a:t>We use a L-BFGS solver </a:t>
            </a:r>
          </a:p>
        </p:txBody>
      </p:sp>
      <p:sp>
        <p:nvSpPr>
          <p:cNvPr id="535" name="Forme libre : forme 534"/>
          <p:cNvSpPr/>
          <p:nvPr/>
        </p:nvSpPr>
        <p:spPr>
          <a:xfrm>
            <a:off x="180000" y="5400000"/>
            <a:ext cx="11880000" cy="0"/>
          </a:xfrm>
          <a:custGeom>
            <a:avLst/>
            <a:gdLst/>
            <a:ahLst/>
            <a:cxnLst/>
            <a:rect l="0" t="0" r="r" b="b"/>
            <a:pathLst>
              <a:path w="33001" h="1">
                <a:moveTo>
                  <a:pt x="0" y="0"/>
                </a:moveTo>
                <a:lnTo>
                  <a:pt x="33000" y="0"/>
                </a:lnTo>
              </a:path>
            </a:pathLst>
          </a:custGeom>
          <a:ln w="0">
            <a:solidFill>
              <a:srgbClr val="4E0063"/>
            </a:solidFill>
          </a:ln>
        </p:spPr>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519"/>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5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fill="hold" nodeType="clickEffect">
                                  <p:stCondLst>
                                    <p:cond delay="0"/>
                                  </p:stCondLst>
                                  <p:childTnLst>
                                    <p:set>
                                      <p:cBhvr>
                                        <p:cTn id="14" dur="1" fill="hold">
                                          <p:stCondLst>
                                            <p:cond delay="0"/>
                                          </p:stCondLst>
                                        </p:cTn>
                                        <p:tgtEl>
                                          <p:spTgt spid="519"/>
                                        </p:tgtEl>
                                        <p:attrNameLst>
                                          <p:attrName>style.visibility</p:attrName>
                                        </p:attrNameLst>
                                      </p:cBhvr>
                                      <p:to>
                                        <p:strVal val="hidden"/>
                                      </p:to>
                                    </p:set>
                                  </p:childTnLst>
                                </p:cTn>
                              </p:par>
                              <p:par>
                                <p:cTn id="15" presetID="1" presetClass="exit" fill="hold" nodeType="withEffect">
                                  <p:stCondLst>
                                    <p:cond delay="0"/>
                                  </p:stCondLst>
                                  <p:childTnLst>
                                    <p:set>
                                      <p:cBhvr>
                                        <p:cTn id="16" dur="1" fill="hold">
                                          <p:stCondLst>
                                            <p:cond delay="0"/>
                                          </p:stCondLst>
                                        </p:cTn>
                                        <p:tgtEl>
                                          <p:spTgt spid="520"/>
                                        </p:tgtEl>
                                        <p:attrNameLst>
                                          <p:attrName>style.visibility</p:attrName>
                                        </p:attrNameLst>
                                      </p:cBhvr>
                                      <p:to>
                                        <p:strVal val="hidden"/>
                                      </p:to>
                                    </p:set>
                                  </p:childTnLst>
                                </p:cTn>
                              </p:par>
                              <p:par>
                                <p:cTn id="17" presetID="1" presetClass="exit" fill="hold" nodeType="withEffect">
                                  <p:stCondLst>
                                    <p:cond delay="0"/>
                                  </p:stCondLst>
                                  <p:childTnLst>
                                    <p:set>
                                      <p:cBhvr>
                                        <p:cTn id="18" dur="1" fill="hold">
                                          <p:stCondLst>
                                            <p:cond delay="0"/>
                                          </p:stCondLst>
                                        </p:cTn>
                                        <p:tgtEl>
                                          <p:spTgt spid="510"/>
                                        </p:tgtEl>
                                        <p:attrNameLst>
                                          <p:attrName>style.visibility</p:attrName>
                                        </p:attrNameLst>
                                      </p:cBhvr>
                                      <p:to>
                                        <p:strVal val="hidden"/>
                                      </p:to>
                                    </p:set>
                                  </p:childTnLst>
                                </p:cTn>
                              </p:par>
                              <p:par>
                                <p:cTn id="19" presetID="1" presetClass="entr" fill="hold" nodeType="withEffect">
                                  <p:stCondLst>
                                    <p:cond delay="0"/>
                                  </p:stCondLst>
                                  <p:childTnLst>
                                    <p:set>
                                      <p:cBhvr>
                                        <p:cTn id="20" dur="1" fill="hold">
                                          <p:stCondLst>
                                            <p:cond delay="0"/>
                                          </p:stCondLst>
                                        </p:cTn>
                                        <p:tgtEl>
                                          <p:spTgt spid="508"/>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506"/>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507"/>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5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fill="hold" nodeType="clickEffect">
                                  <p:stCondLst>
                                    <p:cond delay="0"/>
                                  </p:stCondLst>
                                  <p:childTnLst>
                                    <p:set>
                                      <p:cBhvr>
                                        <p:cTn id="30" dur="1" fill="hold">
                                          <p:stCondLst>
                                            <p:cond delay="0"/>
                                          </p:stCondLst>
                                        </p:cTn>
                                        <p:tgtEl>
                                          <p:spTgt spid="509"/>
                                        </p:tgtEl>
                                        <p:attrNameLst>
                                          <p:attrName>style.visibility</p:attrName>
                                        </p:attrNameLst>
                                      </p:cBhvr>
                                      <p:to>
                                        <p:strVal val="hidden"/>
                                      </p:to>
                                    </p:set>
                                  </p:childTnLst>
                                </p:cTn>
                              </p:par>
                              <p:par>
                                <p:cTn id="31" presetID="1" presetClass="exit" fill="hold" nodeType="withEffect">
                                  <p:stCondLst>
                                    <p:cond delay="0"/>
                                  </p:stCondLst>
                                  <p:childTnLst>
                                    <p:set>
                                      <p:cBhvr>
                                        <p:cTn id="32" dur="1" fill="hold">
                                          <p:stCondLst>
                                            <p:cond delay="0"/>
                                          </p:stCondLst>
                                        </p:cTn>
                                        <p:tgtEl>
                                          <p:spTgt spid="508"/>
                                        </p:tgtEl>
                                        <p:attrNameLst>
                                          <p:attrName>style.visibility</p:attrName>
                                        </p:attrNameLst>
                                      </p:cBhvr>
                                      <p:to>
                                        <p:strVal val="hidden"/>
                                      </p:to>
                                    </p:set>
                                  </p:childTnLst>
                                </p:cTn>
                              </p:par>
                              <p:par>
                                <p:cTn id="33" presetID="1" presetClass="entr" fill="hold" nodeType="withEffect">
                                  <p:stCondLst>
                                    <p:cond delay="0"/>
                                  </p:stCondLst>
                                  <p:childTnLst>
                                    <p:set>
                                      <p:cBhvr>
                                        <p:cTn id="34" dur="1" fill="hold">
                                          <p:stCondLst>
                                            <p:cond delay="0"/>
                                          </p:stCondLst>
                                        </p:cTn>
                                        <p:tgtEl>
                                          <p:spTgt spid="511"/>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512"/>
                                        </p:tgtEl>
                                        <p:attrNameLst>
                                          <p:attrName>style.visibility</p:attrName>
                                        </p:attrNameLst>
                                      </p:cBhvr>
                                      <p:to>
                                        <p:strVal val="visible"/>
                                      </p:to>
                                    </p:set>
                                  </p:childTnLst>
                                </p:cTn>
                              </p:par>
                              <p:par>
                                <p:cTn id="37" presetID="1" presetClass="entr" fill="hold" nodeType="withEffect">
                                  <p:stCondLst>
                                    <p:cond delay="0"/>
                                  </p:stCondLst>
                                  <p:childTnLst>
                                    <p:set>
                                      <p:cBhvr>
                                        <p:cTn id="38" dur="1" fill="hold">
                                          <p:stCondLst>
                                            <p:cond delay="0"/>
                                          </p:stCondLst>
                                        </p:cTn>
                                        <p:tgtEl>
                                          <p:spTgt spid="513"/>
                                        </p:tgtEl>
                                        <p:attrNameLst>
                                          <p:attrName>style.visibility</p:attrName>
                                        </p:attrNameLst>
                                      </p:cBhvr>
                                      <p:to>
                                        <p:strVal val="visible"/>
                                      </p:to>
                                    </p:set>
                                  </p:childTnLst>
                                </p:cTn>
                              </p:par>
                              <p:par>
                                <p:cTn id="39" presetID="1" presetClass="entr" fill="hold" nodeType="withEffect">
                                  <p:stCondLst>
                                    <p:cond delay="0"/>
                                  </p:stCondLst>
                                  <p:childTnLst>
                                    <p:set>
                                      <p:cBhvr>
                                        <p:cTn id="40" dur="1" fill="hold">
                                          <p:stCondLst>
                                            <p:cond delay="0"/>
                                          </p:stCondLst>
                                        </p:cTn>
                                        <p:tgtEl>
                                          <p:spTgt spid="525"/>
                                        </p:tgtEl>
                                        <p:attrNameLst>
                                          <p:attrName>style.visibility</p:attrName>
                                        </p:attrNameLst>
                                      </p:cBhvr>
                                      <p:to>
                                        <p:strVal val="visible"/>
                                      </p:to>
                                    </p:set>
                                  </p:childTnLst>
                                </p:cTn>
                              </p:par>
                              <p:par>
                                <p:cTn id="41" presetID="1" presetClass="entr" fill="hold" nodeType="withEffect">
                                  <p:stCondLst>
                                    <p:cond delay="0"/>
                                  </p:stCondLst>
                                  <p:childTnLst>
                                    <p:set>
                                      <p:cBhvr>
                                        <p:cTn id="42" dur="1" fill="hold">
                                          <p:stCondLst>
                                            <p:cond delay="0"/>
                                          </p:stCondLst>
                                        </p:cTn>
                                        <p:tgtEl>
                                          <p:spTgt spid="514"/>
                                        </p:tgtEl>
                                        <p:attrNameLst>
                                          <p:attrName>style.visibility</p:attrName>
                                        </p:attrNameLst>
                                      </p:cBhvr>
                                      <p:to>
                                        <p:strVal val="visible"/>
                                      </p:to>
                                    </p:set>
                                  </p:childTnLst>
                                </p:cTn>
                              </p:par>
                              <p:par>
                                <p:cTn id="43" presetID="1" presetClass="entr" fill="hold" nodeType="withEffect">
                                  <p:stCondLst>
                                    <p:cond delay="0"/>
                                  </p:stCondLst>
                                  <p:childTnLst>
                                    <p:set>
                                      <p:cBhvr>
                                        <p:cTn id="44" dur="1" fill="hold">
                                          <p:stCondLst>
                                            <p:cond delay="0"/>
                                          </p:stCondLst>
                                        </p:cTn>
                                        <p:tgtEl>
                                          <p:spTgt spid="521"/>
                                        </p:tgtEl>
                                        <p:attrNameLst>
                                          <p:attrName>style.visibility</p:attrName>
                                        </p:attrNameLst>
                                      </p:cBhvr>
                                      <p:to>
                                        <p:strVal val="visible"/>
                                      </p:to>
                                    </p:set>
                                  </p:childTnLst>
                                </p:cTn>
                              </p:par>
                              <p:par>
                                <p:cTn id="45" presetID="1" presetClass="entr" fill="hold" nodeType="withEffect">
                                  <p:stCondLst>
                                    <p:cond delay="0"/>
                                  </p:stCondLst>
                                  <p:childTnLst>
                                    <p:set>
                                      <p:cBhvr>
                                        <p:cTn id="46" dur="1" fill="hold">
                                          <p:stCondLst>
                                            <p:cond delay="0"/>
                                          </p:stCondLst>
                                        </p:cTn>
                                        <p:tgtEl>
                                          <p:spTgt spid="522"/>
                                        </p:tgtEl>
                                        <p:attrNameLst>
                                          <p:attrName>style.visibility</p:attrName>
                                        </p:attrNameLst>
                                      </p:cBhvr>
                                      <p:to>
                                        <p:strVal val="visible"/>
                                      </p:to>
                                    </p:set>
                                  </p:childTnLst>
                                </p:cTn>
                              </p:par>
                              <p:par>
                                <p:cTn id="47" presetID="1" presetClass="entr" fill="hold" nodeType="withEffect">
                                  <p:stCondLst>
                                    <p:cond delay="0"/>
                                  </p:stCondLst>
                                  <p:childTnLst>
                                    <p:set>
                                      <p:cBhvr>
                                        <p:cTn id="48" dur="1" fill="hold">
                                          <p:stCondLst>
                                            <p:cond delay="0"/>
                                          </p:stCondLst>
                                        </p:cTn>
                                        <p:tgtEl>
                                          <p:spTgt spid="523"/>
                                        </p:tgtEl>
                                        <p:attrNameLst>
                                          <p:attrName>style.visibility</p:attrName>
                                        </p:attrNameLst>
                                      </p:cBhvr>
                                      <p:to>
                                        <p:strVal val="visible"/>
                                      </p:to>
                                    </p:set>
                                  </p:childTnLst>
                                </p:cTn>
                              </p:par>
                              <p:par>
                                <p:cTn id="49" presetID="1" presetClass="entr" fill="hold" nodeType="withEffect">
                                  <p:stCondLst>
                                    <p:cond delay="0"/>
                                  </p:stCondLst>
                                  <p:childTnLst>
                                    <p:set>
                                      <p:cBhvr>
                                        <p:cTn id="50" dur="1" fill="hold">
                                          <p:stCondLst>
                                            <p:cond delay="0"/>
                                          </p:stCondLst>
                                        </p:cTn>
                                        <p:tgtEl>
                                          <p:spTgt spid="524"/>
                                        </p:tgtEl>
                                        <p:attrNameLst>
                                          <p:attrName>style.visibility</p:attrName>
                                        </p:attrNameLst>
                                      </p:cBhvr>
                                      <p:to>
                                        <p:strVal val="visible"/>
                                      </p:to>
                                    </p:set>
                                  </p:childTnLst>
                                </p:cTn>
                              </p:par>
                              <p:par>
                                <p:cTn id="51" presetID="1" presetClass="entr" fill="hold" nodeType="withEffect">
                                  <p:stCondLst>
                                    <p:cond delay="0"/>
                                  </p:stCondLst>
                                  <p:childTnLst>
                                    <p:set>
                                      <p:cBhvr>
                                        <p:cTn id="52" dur="1" fill="hold">
                                          <p:stCondLst>
                                            <p:cond delay="0"/>
                                          </p:stCondLst>
                                        </p:cTn>
                                        <p:tgtEl>
                                          <p:spTgt spid="525"/>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526"/>
                                        </p:tgtEl>
                                        <p:attrNameLst>
                                          <p:attrName>style.visibility</p:attrName>
                                        </p:attrNameLst>
                                      </p:cBhvr>
                                      <p:to>
                                        <p:strVal val="visible"/>
                                      </p:to>
                                    </p:set>
                                  </p:childTnLst>
                                </p:cTn>
                              </p:par>
                              <p:par>
                                <p:cTn id="55" presetID="1" presetClass="entr" fill="hold" nodeType="withEffect">
                                  <p:stCondLst>
                                    <p:cond delay="0"/>
                                  </p:stCondLst>
                                  <p:childTnLst>
                                    <p:set>
                                      <p:cBhvr>
                                        <p:cTn id="56" dur="1" fill="hold">
                                          <p:stCondLst>
                                            <p:cond delay="0"/>
                                          </p:stCondLst>
                                        </p:cTn>
                                        <p:tgtEl>
                                          <p:spTgt spid="527"/>
                                        </p:tgtEl>
                                        <p:attrNameLst>
                                          <p:attrName>style.visibility</p:attrName>
                                        </p:attrNameLst>
                                      </p:cBhvr>
                                      <p:to>
                                        <p:strVal val="visible"/>
                                      </p:to>
                                    </p:set>
                                  </p:childTnLst>
                                </p:cTn>
                              </p:par>
                              <p:par>
                                <p:cTn id="57" presetID="1" presetClass="entr" fill="hold" nodeType="withEffect">
                                  <p:stCondLst>
                                    <p:cond delay="0"/>
                                  </p:stCondLst>
                                  <p:childTnLst>
                                    <p:set>
                                      <p:cBhvr>
                                        <p:cTn id="58" dur="1" fill="hold">
                                          <p:stCondLst>
                                            <p:cond delay="0"/>
                                          </p:stCondLst>
                                        </p:cTn>
                                        <p:tgtEl>
                                          <p:spTgt spid="528"/>
                                        </p:tgtEl>
                                        <p:attrNameLst>
                                          <p:attrName>style.visibility</p:attrName>
                                        </p:attrNameLst>
                                      </p:cBhvr>
                                      <p:to>
                                        <p:strVal val="visible"/>
                                      </p:to>
                                    </p:set>
                                  </p:childTnLst>
                                </p:cTn>
                              </p:par>
                              <p:par>
                                <p:cTn id="59" presetID="1" presetClass="entr" fill="hold" nodeType="withEffect">
                                  <p:stCondLst>
                                    <p:cond delay="0"/>
                                  </p:stCondLst>
                                  <p:childTnLst>
                                    <p:set>
                                      <p:cBhvr>
                                        <p:cTn id="60" dur="1" fill="hold">
                                          <p:stCondLst>
                                            <p:cond delay="0"/>
                                          </p:stCondLst>
                                        </p:cTn>
                                        <p:tgtEl>
                                          <p:spTgt spid="5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fill="hold" nodeType="clickEffect">
                                  <p:stCondLst>
                                    <p:cond delay="0"/>
                                  </p:stCondLst>
                                  <p:childTnLst>
                                    <p:set>
                                      <p:cBhvr>
                                        <p:cTn id="64" dur="1" fill="hold">
                                          <p:stCondLst>
                                            <p:cond delay="0"/>
                                          </p:stCondLst>
                                        </p:cTn>
                                        <p:tgtEl>
                                          <p:spTgt spid="513"/>
                                        </p:tgtEl>
                                        <p:attrNameLst>
                                          <p:attrName>style.visibility</p:attrName>
                                        </p:attrNameLst>
                                      </p:cBhvr>
                                      <p:to>
                                        <p:strVal val="hidden"/>
                                      </p:to>
                                    </p:set>
                                  </p:childTnLst>
                                </p:cTn>
                              </p:par>
                              <p:par>
                                <p:cTn id="65" presetID="1" presetClass="exit" fill="hold" nodeType="withEffect">
                                  <p:stCondLst>
                                    <p:cond delay="0"/>
                                  </p:stCondLst>
                                  <p:childTnLst>
                                    <p:set>
                                      <p:cBhvr>
                                        <p:cTn id="66" dur="1" fill="hold">
                                          <p:stCondLst>
                                            <p:cond delay="0"/>
                                          </p:stCondLst>
                                        </p:cTn>
                                        <p:tgtEl>
                                          <p:spTgt spid="514"/>
                                        </p:tgtEl>
                                        <p:attrNameLst>
                                          <p:attrName>style.visibility</p:attrName>
                                        </p:attrNameLst>
                                      </p:cBhvr>
                                      <p:to>
                                        <p:strVal val="hidden"/>
                                      </p:to>
                                    </p:set>
                                  </p:childTnLst>
                                </p:cTn>
                              </p:par>
                              <p:par>
                                <p:cTn id="67" presetID="1" presetClass="entr" fill="hold" nodeType="withEffect">
                                  <p:stCondLst>
                                    <p:cond delay="0"/>
                                  </p:stCondLst>
                                  <p:childTnLst>
                                    <p:set>
                                      <p:cBhvr>
                                        <p:cTn id="68" dur="1" fill="hold">
                                          <p:stCondLst>
                                            <p:cond delay="0"/>
                                          </p:stCondLst>
                                        </p:cTn>
                                        <p:tgtEl>
                                          <p:spTgt spid="530"/>
                                        </p:tgtEl>
                                        <p:attrNameLst>
                                          <p:attrName>style.visibility</p:attrName>
                                        </p:attrNameLst>
                                      </p:cBhvr>
                                      <p:to>
                                        <p:strVal val="visible"/>
                                      </p:to>
                                    </p:set>
                                  </p:childTnLst>
                                </p:cTn>
                              </p:par>
                              <p:par>
                                <p:cTn id="69" presetID="1" presetClass="entr" fill="hold" nodeType="withEffect">
                                  <p:stCondLst>
                                    <p:cond delay="0"/>
                                  </p:stCondLst>
                                  <p:childTnLst>
                                    <p:set>
                                      <p:cBhvr>
                                        <p:cTn id="70" dur="1" fill="hold">
                                          <p:stCondLst>
                                            <p:cond delay="0"/>
                                          </p:stCondLst>
                                        </p:cTn>
                                        <p:tgtEl>
                                          <p:spTgt spid="515"/>
                                        </p:tgtEl>
                                        <p:attrNameLst>
                                          <p:attrName>style.visibility</p:attrName>
                                        </p:attrNameLst>
                                      </p:cBhvr>
                                      <p:to>
                                        <p:strVal val="visible"/>
                                      </p:to>
                                    </p:set>
                                  </p:childTnLst>
                                </p:cTn>
                              </p:par>
                              <p:par>
                                <p:cTn id="71" presetID="1" presetClass="entr" fill="hold" nodeType="withEffect">
                                  <p:stCondLst>
                                    <p:cond delay="0"/>
                                  </p:stCondLst>
                                  <p:childTnLst>
                                    <p:set>
                                      <p:cBhvr>
                                        <p:cTn id="72" dur="1" fill="hold">
                                          <p:stCondLst>
                                            <p:cond delay="0"/>
                                          </p:stCondLst>
                                        </p:cTn>
                                        <p:tgtEl>
                                          <p:spTgt spid="516"/>
                                        </p:tgtEl>
                                        <p:attrNameLst>
                                          <p:attrName>style.visibility</p:attrName>
                                        </p:attrNameLst>
                                      </p:cBhvr>
                                      <p:to>
                                        <p:strVal val="visible"/>
                                      </p:to>
                                    </p:set>
                                  </p:childTnLst>
                                </p:cTn>
                              </p:par>
                              <p:par>
                                <p:cTn id="73" presetID="1" presetClass="entr" fill="hold" nodeType="withEffect">
                                  <p:stCondLst>
                                    <p:cond delay="0"/>
                                  </p:stCondLst>
                                  <p:childTnLst>
                                    <p:set>
                                      <p:cBhvr>
                                        <p:cTn id="74" dur="1" fill="hold">
                                          <p:stCondLst>
                                            <p:cond delay="0"/>
                                          </p:stCondLst>
                                        </p:cTn>
                                        <p:tgtEl>
                                          <p:spTgt spid="5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fill="hold" nodeType="clickEffect">
                                  <p:stCondLst>
                                    <p:cond delay="0"/>
                                  </p:stCondLst>
                                  <p:childTnLst>
                                    <p:set>
                                      <p:cBhvr>
                                        <p:cTn id="78" dur="1" fill="hold">
                                          <p:stCondLst>
                                            <p:cond delay="0"/>
                                          </p:stCondLst>
                                        </p:cTn>
                                        <p:tgtEl>
                                          <p:spTgt spid="517"/>
                                        </p:tgtEl>
                                        <p:attrNameLst>
                                          <p:attrName>style.visibility</p:attrName>
                                        </p:attrNameLst>
                                      </p:cBhvr>
                                      <p:to>
                                        <p:strVal val="hidden"/>
                                      </p:to>
                                    </p:set>
                                  </p:childTnLst>
                                </p:cTn>
                              </p:par>
                              <p:par>
                                <p:cTn id="79" presetID="1" presetClass="exit" fill="hold" nodeType="withEffect">
                                  <p:stCondLst>
                                    <p:cond delay="0"/>
                                  </p:stCondLst>
                                  <p:childTnLst>
                                    <p:set>
                                      <p:cBhvr>
                                        <p:cTn id="80" dur="1" fill="hold">
                                          <p:stCondLst>
                                            <p:cond delay="0"/>
                                          </p:stCondLst>
                                        </p:cTn>
                                        <p:tgtEl>
                                          <p:spTgt spid="530"/>
                                        </p:tgtEl>
                                        <p:attrNameLst>
                                          <p:attrName>style.visibility</p:attrName>
                                        </p:attrNameLst>
                                      </p:cBhvr>
                                      <p:to>
                                        <p:strVal val="hidden"/>
                                      </p:to>
                                    </p:set>
                                  </p:childTnLst>
                                </p:cTn>
                              </p:par>
                              <p:par>
                                <p:cTn id="81" presetID="1" presetClass="entr" fill="hold" nodeType="withEffect">
                                  <p:stCondLst>
                                    <p:cond delay="0"/>
                                  </p:stCondLst>
                                  <p:childTnLst>
                                    <p:set>
                                      <p:cBhvr>
                                        <p:cTn id="82" dur="1" fill="hold">
                                          <p:stCondLst>
                                            <p:cond delay="0"/>
                                          </p:stCondLst>
                                        </p:cTn>
                                        <p:tgtEl>
                                          <p:spTgt spid="5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fill="hold" nodeType="clickEffect">
                                  <p:stCondLst>
                                    <p:cond delay="0"/>
                                  </p:stCondLst>
                                  <p:childTnLst>
                                    <p:set>
                                      <p:cBhvr>
                                        <p:cTn id="86" dur="1" fill="hold">
                                          <p:stCondLst>
                                            <p:cond delay="0"/>
                                          </p:stCondLst>
                                        </p:cTn>
                                        <p:tgtEl>
                                          <p:spTgt spid="531"/>
                                        </p:tgtEl>
                                        <p:attrNameLst>
                                          <p:attrName>style.visibility</p:attrName>
                                        </p:attrNameLst>
                                      </p:cBhvr>
                                      <p:to>
                                        <p:strVal val="hidden"/>
                                      </p:to>
                                    </p:set>
                                  </p:childTnLst>
                                </p:cTn>
                              </p:par>
                              <p:par>
                                <p:cTn id="87" presetID="1" presetClass="entr" fill="hold" nodeType="withEffect">
                                  <p:stCondLst>
                                    <p:cond delay="0"/>
                                  </p:stCondLst>
                                  <p:childTnLst>
                                    <p:set>
                                      <p:cBhvr>
                                        <p:cTn id="88" dur="1" fill="hold">
                                          <p:stCondLst>
                                            <p:cond delay="0"/>
                                          </p:stCondLst>
                                        </p:cTn>
                                        <p:tgtEl>
                                          <p:spTgt spid="532">
                                            <p:txEl>
                                              <p:pRg st="0" end="0"/>
                                            </p:txEl>
                                          </p:spTgt>
                                        </p:tgtEl>
                                        <p:attrNameLst>
                                          <p:attrName>style.visibility</p:attrName>
                                        </p:attrNameLst>
                                      </p:cBhvr>
                                      <p:to>
                                        <p:strVal val="visible"/>
                                      </p:to>
                                    </p:set>
                                  </p:childTnLst>
                                </p:cTn>
                              </p:par>
                              <p:par>
                                <p:cTn id="89" presetID="1" presetClass="entr" fill="hold" nodeType="withEffect">
                                  <p:stCondLst>
                                    <p:cond delay="0"/>
                                  </p:stCondLst>
                                  <p:childTnLst>
                                    <p:set>
                                      <p:cBhvr>
                                        <p:cTn id="90" dur="1" fill="hold">
                                          <p:stCondLst>
                                            <p:cond delay="0"/>
                                          </p:stCondLst>
                                        </p:cTn>
                                        <p:tgtEl>
                                          <p:spTgt spid="5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fill="hold" nodeType="clickEffect">
                                  <p:stCondLst>
                                    <p:cond delay="0"/>
                                  </p:stCondLst>
                                  <p:childTnLst>
                                    <p:set>
                                      <p:cBhvr>
                                        <p:cTn id="94" dur="1" fill="hold">
                                          <p:stCondLst>
                                            <p:cond delay="0"/>
                                          </p:stCondLst>
                                        </p:cTn>
                                        <p:tgtEl>
                                          <p:spTgt spid="533"/>
                                        </p:tgtEl>
                                        <p:attrNameLst>
                                          <p:attrName>style.visibility</p:attrName>
                                        </p:attrNameLst>
                                      </p:cBhvr>
                                      <p:to>
                                        <p:strVal val="visible"/>
                                      </p:to>
                                    </p:set>
                                  </p:childTnLst>
                                </p:cTn>
                              </p:par>
                              <p:par>
                                <p:cTn id="95" presetID="1" presetClass="entr" fill="hold" nodeType="withEffect">
                                  <p:stCondLst>
                                    <p:cond delay="0"/>
                                  </p:stCondLst>
                                  <p:childTnLst>
                                    <p:set>
                                      <p:cBhvr>
                                        <p:cTn id="96" dur="1" fill="hold">
                                          <p:stCondLst>
                                            <p:cond delay="0"/>
                                          </p:stCondLst>
                                        </p:cTn>
                                        <p:tgtEl>
                                          <p:spTgt spid="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Rectangle 535"/>
          <p:cNvSpPr/>
          <p:nvPr/>
        </p:nvSpPr>
        <p:spPr>
          <a:xfrm>
            <a:off x="11700000" y="643320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6DF6F3E5-0AD1-44D2-9A0E-E84C3CA00B83}" type="slidenum">
              <a:rPr lang="en-US" sz="2400" b="0" strike="noStrike" spc="-1">
                <a:solidFill>
                  <a:srgbClr val="000000"/>
                </a:solidFill>
                <a:latin typeface="Times New Roman"/>
                <a:ea typeface="DejaVu Sans"/>
              </a:rPr>
              <a:t>23</a:t>
            </a:fld>
            <a:endParaRPr lang="fr-FR" sz="2400" b="0" strike="noStrike" spc="-1">
              <a:latin typeface="Arial"/>
            </a:endParaRPr>
          </a:p>
        </p:txBody>
      </p:sp>
      <p:sp>
        <p:nvSpPr>
          <p:cNvPr id="537" name="PlaceHolder 22"/>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Geometrical Optimization</a:t>
            </a:r>
            <a:endParaRPr lang="fr-FR" sz="4400" b="0" strike="noStrike" spc="-1">
              <a:latin typeface="Arial"/>
            </a:endParaRPr>
          </a:p>
        </p:txBody>
      </p:sp>
      <p:pic>
        <p:nvPicPr>
          <p:cNvPr id="2" name="geom">
            <a:hlinkClick r:id="" action="ppaction://media"/>
            <a:extLst>
              <a:ext uri="{FF2B5EF4-FFF2-40B4-BE49-F238E27FC236}">
                <a16:creationId xmlns:a16="http://schemas.microsoft.com/office/drawing/2014/main" id="{52CB971E-5302-4E1A-B686-33E63ECE988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5900" y="1719921"/>
            <a:ext cx="8756442" cy="49254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 name="Image 537"/>
          <p:cNvPicPr/>
          <p:nvPr/>
        </p:nvPicPr>
        <p:blipFill>
          <a:blip r:embed="rId3"/>
          <a:stretch/>
        </p:blipFill>
        <p:spPr>
          <a:xfrm>
            <a:off x="1431720" y="1720080"/>
            <a:ext cx="8828280" cy="4965840"/>
          </a:xfrm>
          <a:prstGeom prst="rect">
            <a:avLst/>
          </a:prstGeom>
          <a:ln w="0">
            <a:noFill/>
          </a:ln>
        </p:spPr>
      </p:pic>
      <p:pic>
        <p:nvPicPr>
          <p:cNvPr id="539" name="Image 538"/>
          <p:cNvPicPr/>
          <p:nvPr/>
        </p:nvPicPr>
        <p:blipFill>
          <a:blip r:embed="rId4"/>
          <a:stretch/>
        </p:blipFill>
        <p:spPr>
          <a:xfrm>
            <a:off x="1431720" y="1720080"/>
            <a:ext cx="8828280" cy="4965840"/>
          </a:xfrm>
          <a:prstGeom prst="rect">
            <a:avLst/>
          </a:prstGeom>
          <a:ln w="0">
            <a:noFill/>
          </a:ln>
        </p:spPr>
      </p:pic>
      <p:pic>
        <p:nvPicPr>
          <p:cNvPr id="540" name="Image 539"/>
          <p:cNvPicPr/>
          <p:nvPr/>
        </p:nvPicPr>
        <p:blipFill>
          <a:blip r:embed="rId5"/>
          <a:stretch/>
        </p:blipFill>
        <p:spPr>
          <a:xfrm>
            <a:off x="1431720" y="1720080"/>
            <a:ext cx="8828280" cy="4965840"/>
          </a:xfrm>
          <a:prstGeom prst="rect">
            <a:avLst/>
          </a:prstGeom>
          <a:ln w="0">
            <a:noFill/>
          </a:ln>
        </p:spPr>
      </p:pic>
      <p:sp>
        <p:nvSpPr>
          <p:cNvPr id="541" name="PlaceHolder 23"/>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Geometrical Optimization</a:t>
            </a:r>
            <a:endParaRPr lang="fr-FR" sz="4400" b="0" strike="noStrike" spc="-1">
              <a:latin typeface="Arial"/>
            </a:endParaRPr>
          </a:p>
        </p:txBody>
      </p:sp>
      <p:sp>
        <p:nvSpPr>
          <p:cNvPr id="542" name="Rectangle 541"/>
          <p:cNvSpPr/>
          <p:nvPr/>
        </p:nvSpPr>
        <p:spPr>
          <a:xfrm>
            <a:off x="11700000" y="643320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A117273B-48CD-4AF7-BAA8-9C1FC9C7728A}" type="slidenum">
              <a:rPr lang="en-US" sz="2400" b="0" strike="noStrike" spc="-1">
                <a:solidFill>
                  <a:srgbClr val="000000"/>
                </a:solidFill>
                <a:latin typeface="Times New Roman"/>
                <a:ea typeface="DejaVu Sans"/>
              </a:rPr>
              <a:t>24</a:t>
            </a:fld>
            <a:endParaRPr lang="fr-FR" sz="2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5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PlaceHolder 24"/>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Results</a:t>
            </a:r>
            <a:endParaRPr lang="fr-FR" sz="4400" b="0" strike="noStrike" spc="-1">
              <a:latin typeface="Arial"/>
            </a:endParaRPr>
          </a:p>
        </p:txBody>
      </p:sp>
      <p:sp>
        <p:nvSpPr>
          <p:cNvPr id="544" name="Rectangle 543"/>
          <p:cNvSpPr/>
          <p:nvPr/>
        </p:nvSpPr>
        <p:spPr>
          <a:xfrm>
            <a:off x="11700000" y="643320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17AFFFF1-916B-4AAA-AAC6-90C03E66C288}" type="slidenum">
              <a:rPr lang="en-US" sz="2400" b="0" strike="noStrike" spc="-1">
                <a:solidFill>
                  <a:srgbClr val="000000"/>
                </a:solidFill>
                <a:latin typeface="Times New Roman"/>
                <a:ea typeface="DejaVu Sans"/>
              </a:rPr>
              <a:t>25</a:t>
            </a:fld>
            <a:endParaRPr lang="fr-FR" sz="2400" b="0" strike="noStrike" spc="-1">
              <a:latin typeface="Arial"/>
            </a:endParaRPr>
          </a:p>
        </p:txBody>
      </p:sp>
      <p:pic>
        <p:nvPicPr>
          <p:cNvPr id="545" name="Image 544"/>
          <p:cNvPicPr/>
          <p:nvPr/>
        </p:nvPicPr>
        <p:blipFill>
          <a:blip r:embed="rId3"/>
          <a:stretch/>
        </p:blipFill>
        <p:spPr>
          <a:xfrm>
            <a:off x="3623760" y="3510720"/>
            <a:ext cx="4836240" cy="3149280"/>
          </a:xfrm>
          <a:prstGeom prst="rect">
            <a:avLst/>
          </a:prstGeom>
          <a:ln w="0">
            <a:noFill/>
          </a:ln>
        </p:spPr>
      </p:pic>
      <p:pic>
        <p:nvPicPr>
          <p:cNvPr id="546" name="Image 545"/>
          <p:cNvPicPr/>
          <p:nvPr/>
        </p:nvPicPr>
        <p:blipFill>
          <a:blip r:embed="rId4"/>
          <a:stretch/>
        </p:blipFill>
        <p:spPr>
          <a:xfrm>
            <a:off x="8460000" y="1762200"/>
            <a:ext cx="3600000" cy="3665160"/>
          </a:xfrm>
          <a:prstGeom prst="rect">
            <a:avLst/>
          </a:prstGeom>
          <a:ln w="0">
            <a:noFill/>
          </a:ln>
        </p:spPr>
      </p:pic>
      <p:pic>
        <p:nvPicPr>
          <p:cNvPr id="547" name="Image 546"/>
          <p:cNvPicPr/>
          <p:nvPr/>
        </p:nvPicPr>
        <p:blipFill>
          <a:blip r:embed="rId5"/>
          <a:stretch/>
        </p:blipFill>
        <p:spPr>
          <a:xfrm>
            <a:off x="360000" y="1800000"/>
            <a:ext cx="3240000" cy="3240000"/>
          </a:xfrm>
          <a:prstGeom prst="rect">
            <a:avLst/>
          </a:prstGeom>
          <a:ln w="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 name="Image 547"/>
          <p:cNvPicPr/>
          <p:nvPr/>
        </p:nvPicPr>
        <p:blipFill>
          <a:blip r:embed="rId3"/>
          <a:stretch/>
        </p:blipFill>
        <p:spPr>
          <a:xfrm>
            <a:off x="900000" y="1734480"/>
            <a:ext cx="10594080" cy="4385520"/>
          </a:xfrm>
          <a:prstGeom prst="rect">
            <a:avLst/>
          </a:prstGeom>
          <a:ln w="0">
            <a:noFill/>
          </a:ln>
        </p:spPr>
      </p:pic>
      <p:sp>
        <p:nvSpPr>
          <p:cNvPr id="549" name="PlaceHolder 25"/>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Results</a:t>
            </a:r>
            <a:endParaRPr lang="fr-FR" sz="4400" b="0" strike="noStrike" spc="-1">
              <a:latin typeface="Arial"/>
            </a:endParaRPr>
          </a:p>
        </p:txBody>
      </p:sp>
      <p:sp>
        <p:nvSpPr>
          <p:cNvPr id="550" name="Rectangle 549"/>
          <p:cNvSpPr/>
          <p:nvPr/>
        </p:nvSpPr>
        <p:spPr>
          <a:xfrm>
            <a:off x="7380000" y="6135120"/>
            <a:ext cx="3600000" cy="34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[Pedersen et al. 2006]</a:t>
            </a:r>
            <a:endParaRPr lang="fr-FR" sz="1800" b="0" strike="noStrike" spc="-1">
              <a:latin typeface="Arial"/>
            </a:endParaRPr>
          </a:p>
        </p:txBody>
      </p:sp>
      <p:sp>
        <p:nvSpPr>
          <p:cNvPr id="551" name="Rectangle 550"/>
          <p:cNvSpPr/>
          <p:nvPr/>
        </p:nvSpPr>
        <p:spPr>
          <a:xfrm>
            <a:off x="3960000" y="6120000"/>
            <a:ext cx="3598560" cy="37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[Zhao et al. 2016]</a:t>
            </a:r>
            <a:endParaRPr lang="fr-FR" sz="1800" b="0" strike="noStrike" spc="-1">
              <a:latin typeface="Arial"/>
            </a:endParaRPr>
          </a:p>
        </p:txBody>
      </p:sp>
      <p:sp>
        <p:nvSpPr>
          <p:cNvPr id="552" name="Rectangle 551"/>
          <p:cNvSpPr/>
          <p:nvPr/>
        </p:nvSpPr>
        <p:spPr>
          <a:xfrm>
            <a:off x="720000" y="6103800"/>
            <a:ext cx="3598560" cy="37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Ours</a:t>
            </a:r>
            <a:endParaRPr lang="fr-FR" sz="1800" b="0" strike="noStrike" spc="-1">
              <a:latin typeface="Arial"/>
            </a:endParaRPr>
          </a:p>
        </p:txBody>
      </p:sp>
      <p:sp>
        <p:nvSpPr>
          <p:cNvPr id="553" name="Rectangle 552"/>
          <p:cNvSpPr/>
          <p:nvPr/>
        </p:nvSpPr>
        <p:spPr>
          <a:xfrm>
            <a:off x="11700000" y="6433560"/>
            <a:ext cx="48924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buNone/>
            </a:pPr>
            <a:fld id="{81836C73-E16F-4C60-81CF-7C0ECA857303}" type="slidenum">
              <a:rPr lang="en-US" sz="2400" b="0" strike="noStrike" spc="-1">
                <a:solidFill>
                  <a:srgbClr val="000000"/>
                </a:solidFill>
                <a:latin typeface="Times New Roman"/>
                <a:ea typeface="DejaVu Sans"/>
              </a:rPr>
              <a:t>26</a:t>
            </a:fld>
            <a:endParaRPr lang="fr-FR" sz="2400" b="0" strike="noStrike" spc="-1">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Image 554"/>
          <p:cNvPicPr/>
          <p:nvPr/>
        </p:nvPicPr>
        <p:blipFill>
          <a:blip r:embed="rId2"/>
          <a:stretch/>
        </p:blipFill>
        <p:spPr>
          <a:xfrm>
            <a:off x="6480000" y="2340000"/>
            <a:ext cx="4676760" cy="3777480"/>
          </a:xfrm>
          <a:prstGeom prst="rect">
            <a:avLst/>
          </a:prstGeom>
          <a:ln w="0">
            <a:noFill/>
          </a:ln>
        </p:spPr>
      </p:pic>
      <p:pic>
        <p:nvPicPr>
          <p:cNvPr id="556" name="Image 555"/>
          <p:cNvPicPr/>
          <p:nvPr/>
        </p:nvPicPr>
        <p:blipFill>
          <a:blip r:embed="rId3"/>
          <a:stretch/>
        </p:blipFill>
        <p:spPr>
          <a:xfrm>
            <a:off x="901080" y="2340000"/>
            <a:ext cx="4675680" cy="3776760"/>
          </a:xfrm>
          <a:prstGeom prst="rect">
            <a:avLst/>
          </a:prstGeom>
          <a:ln w="0">
            <a:noFill/>
          </a:ln>
        </p:spPr>
      </p:pic>
      <p:sp>
        <p:nvSpPr>
          <p:cNvPr id="557" name="Rectangle 556"/>
          <p:cNvSpPr/>
          <p:nvPr/>
        </p:nvSpPr>
        <p:spPr>
          <a:xfrm>
            <a:off x="11700000" y="6431040"/>
            <a:ext cx="48960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fld id="{5627E1A8-CD8B-42F1-8DEC-19D20EB20870}" type="slidenum">
              <a:rPr lang="en-US" sz="2400" b="0" strike="noStrike" spc="-1">
                <a:solidFill>
                  <a:srgbClr val="000000"/>
                </a:solidFill>
                <a:latin typeface="Times New Roman"/>
                <a:ea typeface="DejaVu Sans"/>
              </a:rPr>
              <a:t>27</a:t>
            </a:fld>
            <a:endParaRPr lang="fr-FR" sz="2400" b="0" strike="noStrike" spc="-1">
              <a:latin typeface="Arial"/>
            </a:endParaRPr>
          </a:p>
        </p:txBody>
      </p:sp>
      <p:sp>
        <p:nvSpPr>
          <p:cNvPr id="558" name="PlaceHolder 26"/>
          <p:cNvSpPr/>
          <p:nvPr/>
        </p:nvSpPr>
        <p:spPr>
          <a:xfrm>
            <a:off x="1505290" y="43999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Smoothness Ablation</a:t>
            </a:r>
            <a:endParaRPr lang="fr-FR" sz="4400" b="0" strike="noStrike" spc="-1">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laceHolder 13"/>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Previous Work</a:t>
            </a:r>
            <a:endParaRPr lang="fr-FR" sz="4400" b="0" strike="noStrike" spc="-1">
              <a:latin typeface="Arial"/>
            </a:endParaRPr>
          </a:p>
        </p:txBody>
      </p:sp>
      <p:sp>
        <p:nvSpPr>
          <p:cNvPr id="239" name="Rectangle 238"/>
          <p:cNvSpPr/>
          <p:nvPr/>
        </p:nvSpPr>
        <p:spPr>
          <a:xfrm>
            <a:off x="720000" y="5053680"/>
            <a:ext cx="2520000" cy="34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[Hornus et al. 2020]</a:t>
            </a:r>
            <a:endParaRPr lang="fr-FR" sz="1800" b="0" strike="noStrike" spc="-1">
              <a:latin typeface="Arial"/>
            </a:endParaRPr>
          </a:p>
        </p:txBody>
      </p:sp>
      <p:pic>
        <p:nvPicPr>
          <p:cNvPr id="240" name="Image 239"/>
          <p:cNvPicPr/>
          <p:nvPr/>
        </p:nvPicPr>
        <p:blipFill>
          <a:blip r:embed="rId3"/>
          <a:stretch/>
        </p:blipFill>
        <p:spPr>
          <a:xfrm>
            <a:off x="807840" y="1980000"/>
            <a:ext cx="2790720" cy="3080880"/>
          </a:xfrm>
          <a:prstGeom prst="rect">
            <a:avLst/>
          </a:prstGeom>
          <a:ln w="0">
            <a:noFill/>
          </a:ln>
        </p:spPr>
      </p:pic>
      <p:pic>
        <p:nvPicPr>
          <p:cNvPr id="241" name="Image 240"/>
          <p:cNvPicPr/>
          <p:nvPr/>
        </p:nvPicPr>
        <p:blipFill>
          <a:blip r:embed="rId4"/>
          <a:stretch/>
        </p:blipFill>
        <p:spPr>
          <a:xfrm>
            <a:off x="3420000" y="3077280"/>
            <a:ext cx="3058560" cy="2681280"/>
          </a:xfrm>
          <a:prstGeom prst="rect">
            <a:avLst/>
          </a:prstGeom>
          <a:ln w="0">
            <a:noFill/>
          </a:ln>
        </p:spPr>
      </p:pic>
      <p:sp>
        <p:nvSpPr>
          <p:cNvPr id="242" name="Rectangle 241"/>
          <p:cNvSpPr/>
          <p:nvPr/>
        </p:nvSpPr>
        <p:spPr>
          <a:xfrm>
            <a:off x="3600000" y="5743440"/>
            <a:ext cx="2700000" cy="34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[Kuipers et al. 2019]</a:t>
            </a:r>
            <a:endParaRPr lang="fr-FR" sz="1800" b="0" strike="noStrike" spc="-1">
              <a:latin typeface="Arial"/>
            </a:endParaRPr>
          </a:p>
        </p:txBody>
      </p:sp>
      <p:pic>
        <p:nvPicPr>
          <p:cNvPr id="243" name="Image 242"/>
          <p:cNvPicPr/>
          <p:nvPr/>
        </p:nvPicPr>
        <p:blipFill>
          <a:blip r:embed="rId5"/>
          <a:stretch/>
        </p:blipFill>
        <p:spPr>
          <a:xfrm>
            <a:off x="6480000" y="1800000"/>
            <a:ext cx="3778560" cy="3084120"/>
          </a:xfrm>
          <a:prstGeom prst="rect">
            <a:avLst/>
          </a:prstGeom>
          <a:ln w="0">
            <a:noFill/>
          </a:ln>
        </p:spPr>
      </p:pic>
      <p:sp>
        <p:nvSpPr>
          <p:cNvPr id="244" name="Rectangle 243"/>
          <p:cNvSpPr/>
          <p:nvPr/>
        </p:nvSpPr>
        <p:spPr>
          <a:xfrm>
            <a:off x="6480000" y="4885560"/>
            <a:ext cx="3600000" cy="34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[Pedersen et al. 2006]</a:t>
            </a:r>
            <a:endParaRPr lang="fr-FR" sz="1800" b="0" strike="noStrike" spc="-1">
              <a:latin typeface="Arial"/>
            </a:endParaRPr>
          </a:p>
        </p:txBody>
      </p:sp>
      <p:pic>
        <p:nvPicPr>
          <p:cNvPr id="245" name="Image 244"/>
          <p:cNvPicPr/>
          <p:nvPr/>
        </p:nvPicPr>
        <p:blipFill>
          <a:blip r:embed="rId6"/>
          <a:stretch/>
        </p:blipFill>
        <p:spPr>
          <a:xfrm>
            <a:off x="9852120" y="2194200"/>
            <a:ext cx="2338560" cy="3744360"/>
          </a:xfrm>
          <a:prstGeom prst="rect">
            <a:avLst/>
          </a:prstGeom>
          <a:ln w="0">
            <a:noFill/>
          </a:ln>
        </p:spPr>
      </p:pic>
      <p:sp>
        <p:nvSpPr>
          <p:cNvPr id="246" name="Rectangle 245"/>
          <p:cNvSpPr/>
          <p:nvPr/>
        </p:nvSpPr>
        <p:spPr>
          <a:xfrm>
            <a:off x="9720000" y="5938560"/>
            <a:ext cx="2472120" cy="34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[Sharp et al. 2018]</a:t>
            </a:r>
            <a:endParaRPr lang="fr-FR" sz="1800" b="0" strike="noStrike" spc="-1">
              <a:latin typeface="Arial"/>
            </a:endParaRPr>
          </a:p>
        </p:txBody>
      </p:sp>
      <p:sp>
        <p:nvSpPr>
          <p:cNvPr id="247" name="Rectangle 246"/>
          <p:cNvSpPr/>
          <p:nvPr/>
        </p:nvSpPr>
        <p:spPr>
          <a:xfrm>
            <a:off x="1800000" y="5940000"/>
            <a:ext cx="3598560" cy="37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[Zhao et al. 2016]</a:t>
            </a:r>
            <a:endParaRPr lang="fr-FR" sz="1800" b="0" strike="noStrike" spc="-1">
              <a:latin typeface="Arial"/>
            </a:endParaRPr>
          </a:p>
        </p:txBody>
      </p:sp>
      <p:sp>
        <p:nvSpPr>
          <p:cNvPr id="248" name="Rectangle 247"/>
          <p:cNvSpPr/>
          <p:nvPr/>
        </p:nvSpPr>
        <p:spPr>
          <a:xfrm>
            <a:off x="11824920" y="6431040"/>
            <a:ext cx="36468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fld id="{ABDDFCB2-ED8D-4677-AB62-F5D74CD47469}" type="slidenum">
              <a:rPr lang="en-US" sz="2400" b="0" strike="noStrike" spc="-1">
                <a:solidFill>
                  <a:srgbClr val="000000"/>
                </a:solidFill>
                <a:latin typeface="Times New Roman"/>
                <a:ea typeface="DejaVu Sans"/>
              </a:rPr>
              <a:t>3</a:t>
            </a:fld>
            <a:endParaRPr lang="fr-FR" sz="2400" b="0" strike="noStrike" spc="-1">
              <a:latin typeface="Arial"/>
            </a:endParaRPr>
          </a:p>
        </p:txBody>
      </p:sp>
      <p:pic>
        <p:nvPicPr>
          <p:cNvPr id="249" name="Image 248"/>
          <p:cNvPicPr/>
          <p:nvPr/>
        </p:nvPicPr>
        <p:blipFill>
          <a:blip r:embed="rId7"/>
          <a:stretch/>
        </p:blipFill>
        <p:spPr>
          <a:xfrm>
            <a:off x="2235240" y="1832760"/>
            <a:ext cx="2859840" cy="403596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243"/>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244"/>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45"/>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250"/>
                                        <p:tgtEl>
                                          <p:spTgt spid="239"/>
                                        </p:tgtEl>
                                        <p:attrNameLst>
                                          <p:attrName>ppt_x</p:attrName>
                                        </p:attrNameLst>
                                      </p:cBhvr>
                                      <p:tavLst>
                                        <p:tav tm="0">
                                          <p:val>
                                            <p:strVal val="ppt_x"/>
                                          </p:val>
                                        </p:tav>
                                        <p:tav tm="100000">
                                          <p:val>
                                            <p:strVal val="ppt_x"/>
                                          </p:val>
                                        </p:tav>
                                      </p:tavLst>
                                    </p:anim>
                                    <p:anim calcmode="lin" valueType="num">
                                      <p:cBhvr additive="base">
                                        <p:cTn id="23" dur="250"/>
                                        <p:tgtEl>
                                          <p:spTgt spid="239"/>
                                        </p:tgtEl>
                                        <p:attrNameLst>
                                          <p:attrName>ppt_y</p:attrName>
                                        </p:attrNameLst>
                                      </p:cBhvr>
                                      <p:tavLst>
                                        <p:tav tm="0">
                                          <p:val>
                                            <p:strVal val="ppt_y"/>
                                          </p:val>
                                        </p:tav>
                                        <p:tav tm="100000">
                                          <p:val>
                                            <p:strVal val="1+ppt_h/2"/>
                                          </p:val>
                                        </p:tav>
                                      </p:tavLst>
                                    </p:anim>
                                    <p:set>
                                      <p:cBhvr>
                                        <p:cTn id="24" dur="1" fill="hold">
                                          <p:stCondLst>
                                            <p:cond delay="249"/>
                                          </p:stCondLst>
                                        </p:cTn>
                                        <p:tgtEl>
                                          <p:spTgt spid="239"/>
                                        </p:tgtEl>
                                        <p:attrNameLst>
                                          <p:attrName>style.visibility</p:attrName>
                                        </p:attrNameLst>
                                      </p:cBhvr>
                                      <p:to>
                                        <p:strVal val="hidden"/>
                                      </p:to>
                                    </p:set>
                                  </p:childTnLst>
                                </p:cTn>
                              </p:par>
                              <p:par>
                                <p:cTn id="25" presetID="2" presetClass="exit" presetSubtype="4" fill="hold" nodeType="withEffect">
                                  <p:stCondLst>
                                    <p:cond delay="0"/>
                                  </p:stCondLst>
                                  <p:childTnLst>
                                    <p:anim calcmode="lin" valueType="num">
                                      <p:cBhvr additive="base">
                                        <p:cTn id="26" dur="250"/>
                                        <p:tgtEl>
                                          <p:spTgt spid="240"/>
                                        </p:tgtEl>
                                        <p:attrNameLst>
                                          <p:attrName>ppt_x</p:attrName>
                                        </p:attrNameLst>
                                      </p:cBhvr>
                                      <p:tavLst>
                                        <p:tav tm="0">
                                          <p:val>
                                            <p:strVal val="ppt_x"/>
                                          </p:val>
                                        </p:tav>
                                        <p:tav tm="100000">
                                          <p:val>
                                            <p:strVal val="ppt_x"/>
                                          </p:val>
                                        </p:tav>
                                      </p:tavLst>
                                    </p:anim>
                                    <p:anim calcmode="lin" valueType="num">
                                      <p:cBhvr additive="base">
                                        <p:cTn id="27" dur="250"/>
                                        <p:tgtEl>
                                          <p:spTgt spid="240"/>
                                        </p:tgtEl>
                                        <p:attrNameLst>
                                          <p:attrName>ppt_y</p:attrName>
                                        </p:attrNameLst>
                                      </p:cBhvr>
                                      <p:tavLst>
                                        <p:tav tm="0">
                                          <p:val>
                                            <p:strVal val="ppt_y"/>
                                          </p:val>
                                        </p:tav>
                                        <p:tav tm="100000">
                                          <p:val>
                                            <p:strVal val="1+ppt_h/2"/>
                                          </p:val>
                                        </p:tav>
                                      </p:tavLst>
                                    </p:anim>
                                    <p:set>
                                      <p:cBhvr>
                                        <p:cTn id="28" dur="1" fill="hold">
                                          <p:stCondLst>
                                            <p:cond delay="249"/>
                                          </p:stCondLst>
                                        </p:cTn>
                                        <p:tgtEl>
                                          <p:spTgt spid="240"/>
                                        </p:tgtEl>
                                        <p:attrNameLst>
                                          <p:attrName>style.visibility</p:attrName>
                                        </p:attrNameLst>
                                      </p:cBhvr>
                                      <p:to>
                                        <p:strVal val="hidden"/>
                                      </p:to>
                                    </p:set>
                                  </p:childTnLst>
                                </p:cTn>
                              </p:par>
                              <p:par>
                                <p:cTn id="29" presetID="2" presetClass="exit" fill="hold" nodeType="withEffect">
                                  <p:stCondLst>
                                    <p:cond delay="0"/>
                                  </p:stCondLst>
                                  <p:childTnLst>
                                    <p:anim calcmode="lin" valueType="num">
                                      <p:cBhvr additive="repl">
                                        <p:cTn id="30" dur="250"/>
                                        <p:tgtEl>
                                          <p:spTgt spid="241"/>
                                        </p:tgtEl>
                                        <p:attrNameLst>
                                          <p:attrName>ppt_x</p:attrName>
                                        </p:attrNameLst>
                                      </p:cBhvr>
                                      <p:tavLst>
                                        <p:tav tm="0">
                                          <p:val>
                                            <p:strVal val="#ppt_x"/>
                                          </p:val>
                                        </p:tav>
                                        <p:tav tm="100000">
                                          <p:val>
                                            <p:strVal val="#ppt_x"/>
                                          </p:val>
                                        </p:tav>
                                      </p:tavLst>
                                    </p:anim>
                                    <p:anim calcmode="lin" valueType="num">
                                      <p:cBhvr additive="repl">
                                        <p:cTn id="31" dur="250"/>
                                        <p:tgtEl>
                                          <p:spTgt spid="241"/>
                                        </p:tgtEl>
                                        <p:attrNameLst>
                                          <p:attrName>ppt_y</p:attrName>
                                        </p:attrNameLst>
                                      </p:cBhvr>
                                      <p:tavLst>
                                        <p:tav tm="0">
                                          <p:val>
                                            <p:strVal val="#ppt_y"/>
                                          </p:val>
                                        </p:tav>
                                        <p:tav tm="100000">
                                          <p:val>
                                            <p:strVal val="1+#ppt_h/2"/>
                                          </p:val>
                                        </p:tav>
                                      </p:tavLst>
                                    </p:anim>
                                    <p:set>
                                      <p:cBhvr>
                                        <p:cTn id="32" fill="hold">
                                          <p:stCondLst>
                                            <p:cond delay="249"/>
                                          </p:stCondLst>
                                        </p:cTn>
                                        <p:tgtEl>
                                          <p:spTgt spid="241"/>
                                        </p:tgtEl>
                                        <p:attrNameLst>
                                          <p:attrName>style.visibility</p:attrName>
                                        </p:attrNameLst>
                                      </p:cBhvr>
                                      <p:to>
                                        <p:strVal val="hidden"/>
                                      </p:to>
                                    </p:set>
                                  </p:childTnLst>
                                </p:cTn>
                              </p:par>
                              <p:par>
                                <p:cTn id="33" presetID="2" presetClass="exit" fill="hold" nodeType="withEffect">
                                  <p:stCondLst>
                                    <p:cond delay="0"/>
                                  </p:stCondLst>
                                  <p:childTnLst>
                                    <p:anim calcmode="lin" valueType="num">
                                      <p:cBhvr additive="repl">
                                        <p:cTn id="34" dur="250"/>
                                        <p:tgtEl>
                                          <p:spTgt spid="242"/>
                                        </p:tgtEl>
                                        <p:attrNameLst>
                                          <p:attrName>ppt_x</p:attrName>
                                        </p:attrNameLst>
                                      </p:cBhvr>
                                      <p:tavLst>
                                        <p:tav tm="0">
                                          <p:val>
                                            <p:strVal val="#ppt_x"/>
                                          </p:val>
                                        </p:tav>
                                        <p:tav tm="100000">
                                          <p:val>
                                            <p:strVal val="#ppt_x"/>
                                          </p:val>
                                        </p:tav>
                                      </p:tavLst>
                                    </p:anim>
                                    <p:anim calcmode="lin" valueType="num">
                                      <p:cBhvr additive="repl">
                                        <p:cTn id="35" dur="250"/>
                                        <p:tgtEl>
                                          <p:spTgt spid="242"/>
                                        </p:tgtEl>
                                        <p:attrNameLst>
                                          <p:attrName>ppt_y</p:attrName>
                                        </p:attrNameLst>
                                      </p:cBhvr>
                                      <p:tavLst>
                                        <p:tav tm="0">
                                          <p:val>
                                            <p:strVal val="#ppt_y"/>
                                          </p:val>
                                        </p:tav>
                                        <p:tav tm="100000">
                                          <p:val>
                                            <p:strVal val="1+#ppt_h/2"/>
                                          </p:val>
                                        </p:tav>
                                      </p:tavLst>
                                    </p:anim>
                                    <p:set>
                                      <p:cBhvr>
                                        <p:cTn id="36" fill="hold">
                                          <p:stCondLst>
                                            <p:cond delay="249"/>
                                          </p:stCondLst>
                                        </p:cTn>
                                        <p:tgtEl>
                                          <p:spTgt spid="242"/>
                                        </p:tgtEl>
                                        <p:attrNameLst>
                                          <p:attrName>style.visibility</p:attrName>
                                        </p:attrNameLst>
                                      </p:cBhvr>
                                      <p:to>
                                        <p:strVal val="hidden"/>
                                      </p:to>
                                    </p:set>
                                  </p:childTnLst>
                                </p:cTn>
                              </p:par>
                              <p:par>
                                <p:cTn id="37" presetID="1" presetClass="entr" fill="hold" nodeType="withEffect">
                                  <p:stCondLst>
                                    <p:cond delay="500"/>
                                  </p:stCondLst>
                                  <p:childTnLst>
                                    <p:set>
                                      <p:cBhvr>
                                        <p:cTn id="38" dur="1" fill="hold">
                                          <p:stCondLst>
                                            <p:cond delay="0"/>
                                          </p:stCondLst>
                                        </p:cTn>
                                        <p:tgtEl>
                                          <p:spTgt spid="247">
                                            <p:txEl>
                                              <p:pRg st="0" end="0"/>
                                            </p:txEl>
                                          </p:spTgt>
                                        </p:tgtEl>
                                        <p:attrNameLst>
                                          <p:attrName>style.visibility</p:attrName>
                                        </p:attrNameLst>
                                      </p:cBhvr>
                                      <p:to>
                                        <p:strVal val="visible"/>
                                      </p:to>
                                    </p:set>
                                  </p:childTnLst>
                                </p:cTn>
                              </p:par>
                              <p:par>
                                <p:cTn id="39" presetID="1" presetClass="entr" fill="hold" nodeType="withEffect">
                                  <p:stCondLst>
                                    <p:cond delay="0"/>
                                  </p:stCondLst>
                                  <p:childTnLst>
                                    <p:set>
                                      <p:cBhvr>
                                        <p:cTn id="40"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type="title"/>
          </p:nvPr>
        </p:nvSpPr>
        <p:spPr>
          <a:xfrm>
            <a:off x="1748880" y="365040"/>
            <a:ext cx="9599400" cy="769320"/>
          </a:xfrm>
          <a:prstGeom prst="rect">
            <a:avLst/>
          </a:prstGeom>
          <a:noFill/>
          <a:ln w="0">
            <a:noFill/>
          </a:ln>
        </p:spPr>
        <p:txBody>
          <a:bodyPr lIns="90000" tIns="45000" rIns="90000" bIns="45000" anchor="ctr">
            <a:noAutofit/>
          </a:bodyPr>
          <a:lstStyle/>
          <a:p>
            <a:pPr>
              <a:lnSpc>
                <a:spcPct val="90000"/>
              </a:lnSpc>
              <a:buNone/>
            </a:pPr>
            <a:r>
              <a:rPr lang="en-US" sz="4400" b="0" strike="noStrike" spc="-1">
                <a:solidFill>
                  <a:srgbClr val="F82249"/>
                </a:solidFill>
                <a:latin typeface="Calibri Light"/>
              </a:rPr>
              <a:t>Motivation</a:t>
            </a:r>
            <a:endParaRPr lang="fr-FR" sz="4400" b="0" strike="noStrike" spc="-1">
              <a:latin typeface="Arial"/>
            </a:endParaRPr>
          </a:p>
        </p:txBody>
      </p:sp>
      <p:sp>
        <p:nvSpPr>
          <p:cNvPr id="251" name="Rectangle 250"/>
          <p:cNvSpPr/>
          <p:nvPr/>
        </p:nvSpPr>
        <p:spPr>
          <a:xfrm>
            <a:off x="6660000" y="2520000"/>
            <a:ext cx="4318560" cy="652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2900" indent="-342900">
              <a:lnSpc>
                <a:spcPct val="100000"/>
              </a:lnSpc>
              <a:buClr>
                <a:srgbClr val="000000"/>
              </a:buClr>
              <a:buSzPct val="45000"/>
              <a:buFont typeface="Arial"/>
              <a:buChar char="•"/>
            </a:pPr>
            <a:r>
              <a:rPr lang="en-US" sz="2400" b="0" strike="noStrike" spc="-1">
                <a:solidFill>
                  <a:srgbClr val="000000"/>
                </a:solidFill>
                <a:latin typeface="Arial"/>
                <a:ea typeface="DejaVu Sans"/>
              </a:rPr>
              <a:t>Save time</a:t>
            </a:r>
            <a:endParaRPr lang="fr-FR" sz="2400" b="0" strike="noStrike" spc="-1">
              <a:latin typeface="Arial"/>
            </a:endParaRPr>
          </a:p>
          <a:p>
            <a:pPr marL="342900" indent="-342900">
              <a:lnSpc>
                <a:spcPct val="100000"/>
              </a:lnSpc>
              <a:buClr>
                <a:srgbClr val="000000"/>
              </a:buClr>
              <a:buSzPct val="45000"/>
              <a:buFont typeface="Arial"/>
              <a:buChar char="•"/>
            </a:pPr>
            <a:r>
              <a:rPr lang="en-US" sz="2400" b="0" strike="noStrike" spc="-1">
                <a:solidFill>
                  <a:srgbClr val="000000"/>
                </a:solidFill>
                <a:latin typeface="Arial"/>
                <a:ea typeface="DejaVu Sans"/>
              </a:rPr>
              <a:t>Avoid spurious deposits</a:t>
            </a:r>
            <a:endParaRPr lang="fr-FR" sz="2400" b="0" strike="noStrike" spc="-1">
              <a:latin typeface="Arial"/>
            </a:endParaRPr>
          </a:p>
        </p:txBody>
      </p:sp>
      <p:pic>
        <p:nvPicPr>
          <p:cNvPr id="252" name="Image 251"/>
          <p:cNvPicPr/>
          <p:nvPr/>
        </p:nvPicPr>
        <p:blipFill>
          <a:blip r:embed="rId3"/>
          <a:stretch/>
        </p:blipFill>
        <p:spPr>
          <a:xfrm>
            <a:off x="6659280" y="3613320"/>
            <a:ext cx="3956400" cy="2502360"/>
          </a:xfrm>
          <a:prstGeom prst="rect">
            <a:avLst/>
          </a:prstGeom>
          <a:ln w="0">
            <a:noFill/>
          </a:ln>
        </p:spPr>
      </p:pic>
      <p:sp>
        <p:nvSpPr>
          <p:cNvPr id="253" name="Rectangle 252"/>
          <p:cNvSpPr/>
          <p:nvPr/>
        </p:nvSpPr>
        <p:spPr>
          <a:xfrm>
            <a:off x="6480000" y="1980000"/>
            <a:ext cx="4318560" cy="42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2600" b="1" strike="noStrike" spc="-1">
                <a:solidFill>
                  <a:srgbClr val="000000"/>
                </a:solidFill>
                <a:latin typeface="Arial"/>
                <a:ea typeface="DejaVu Sans"/>
              </a:rPr>
              <a:t>Closed Continuous Path</a:t>
            </a:r>
            <a:endParaRPr lang="fr-FR" sz="2600" b="0" strike="noStrike" spc="-1">
              <a:latin typeface="Arial"/>
            </a:endParaRPr>
          </a:p>
        </p:txBody>
      </p:sp>
      <p:sp>
        <p:nvSpPr>
          <p:cNvPr id="254" name="Ellipse 253"/>
          <p:cNvSpPr/>
          <p:nvPr/>
        </p:nvSpPr>
        <p:spPr>
          <a:xfrm>
            <a:off x="8280360" y="4320000"/>
            <a:ext cx="1435320" cy="715320"/>
          </a:xfrm>
          <a:prstGeom prst="ellipse">
            <a:avLst/>
          </a:prstGeom>
          <a:noFill/>
          <a:ln w="57240">
            <a:solidFill>
              <a:srgbClr val="650953"/>
            </a:solidFill>
            <a:round/>
          </a:ln>
        </p:spPr>
        <p:style>
          <a:lnRef idx="0">
            <a:scrgbClr r="0" g="0" b="0"/>
          </a:lnRef>
          <a:fillRef idx="0">
            <a:scrgbClr r="0" g="0" b="0"/>
          </a:fillRef>
          <a:effectRef idx="0">
            <a:scrgbClr r="0" g="0" b="0"/>
          </a:effectRef>
          <a:fontRef idx="minor"/>
        </p:style>
      </p:sp>
      <p:pic>
        <p:nvPicPr>
          <p:cNvPr id="255" name="Image 254"/>
          <p:cNvPicPr/>
          <p:nvPr/>
        </p:nvPicPr>
        <p:blipFill>
          <a:blip r:embed="rId4"/>
          <a:stretch/>
        </p:blipFill>
        <p:spPr>
          <a:xfrm>
            <a:off x="3060000" y="3780000"/>
            <a:ext cx="2875680" cy="2515680"/>
          </a:xfrm>
          <a:prstGeom prst="rect">
            <a:avLst/>
          </a:prstGeom>
          <a:ln w="0">
            <a:noFill/>
          </a:ln>
        </p:spPr>
      </p:pic>
      <p:pic>
        <p:nvPicPr>
          <p:cNvPr id="256" name="Image 255"/>
          <p:cNvPicPr/>
          <p:nvPr/>
        </p:nvPicPr>
        <p:blipFill>
          <a:blip r:embed="rId5"/>
          <a:stretch/>
        </p:blipFill>
        <p:spPr>
          <a:xfrm>
            <a:off x="180000" y="2120760"/>
            <a:ext cx="2920680" cy="2554920"/>
          </a:xfrm>
          <a:prstGeom prst="rect">
            <a:avLst/>
          </a:prstGeom>
          <a:ln w="0">
            <a:noFill/>
          </a:ln>
        </p:spPr>
      </p:pic>
      <p:sp>
        <p:nvSpPr>
          <p:cNvPr id="257" name="Rectangle 256"/>
          <p:cNvSpPr/>
          <p:nvPr/>
        </p:nvSpPr>
        <p:spPr>
          <a:xfrm>
            <a:off x="11824560" y="6430680"/>
            <a:ext cx="36468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fld id="{4DCF9C6B-26AD-4BB0-92AD-19F565729E43}" type="slidenum">
              <a:rPr lang="en-US" sz="2400" b="0" strike="noStrike" spc="-1">
                <a:solidFill>
                  <a:srgbClr val="000000"/>
                </a:solidFill>
                <a:latin typeface="Times New Roman"/>
                <a:ea typeface="DejaVu Sans"/>
              </a:rPr>
              <a:t>4</a:t>
            </a:fld>
            <a:endParaRPr lang="fr-FR" sz="2400" b="0" strike="noStrike" spc="-1">
              <a:latin typeface="Arial"/>
            </a:endParaRPr>
          </a:p>
        </p:txBody>
      </p:sp>
      <p:pic>
        <p:nvPicPr>
          <p:cNvPr id="258" name="Image 257"/>
          <p:cNvPicPr/>
          <p:nvPr/>
        </p:nvPicPr>
        <p:blipFill>
          <a:blip r:embed="rId6"/>
          <a:stretch/>
        </p:blipFill>
        <p:spPr>
          <a:xfrm>
            <a:off x="2922840" y="1931400"/>
            <a:ext cx="855720" cy="947160"/>
          </a:xfrm>
          <a:prstGeom prst="rect">
            <a:avLst/>
          </a:prstGeom>
          <a:ln w="0">
            <a:noFill/>
          </a:ln>
        </p:spPr>
      </p:pic>
      <p:pic>
        <p:nvPicPr>
          <p:cNvPr id="259" name="Image 258"/>
          <p:cNvPicPr/>
          <p:nvPr/>
        </p:nvPicPr>
        <p:blipFill>
          <a:blip r:embed="rId7"/>
          <a:stretch/>
        </p:blipFill>
        <p:spPr>
          <a:xfrm>
            <a:off x="2340000" y="5266080"/>
            <a:ext cx="708120" cy="1212480"/>
          </a:xfrm>
          <a:prstGeom prst="rect">
            <a:avLst/>
          </a:prstGeom>
          <a:ln w="0">
            <a:noFill/>
          </a:ln>
        </p:spPr>
      </p:pic>
      <p:sp>
        <p:nvSpPr>
          <p:cNvPr id="260" name="Ellipse 259"/>
          <p:cNvSpPr/>
          <p:nvPr/>
        </p:nvSpPr>
        <p:spPr>
          <a:xfrm>
            <a:off x="1980360" y="3240360"/>
            <a:ext cx="178560" cy="17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261" name="Ellipse 260"/>
          <p:cNvSpPr/>
          <p:nvPr/>
        </p:nvSpPr>
        <p:spPr>
          <a:xfrm>
            <a:off x="1304280" y="2759400"/>
            <a:ext cx="178560" cy="17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262" name="Ellipse 261"/>
          <p:cNvSpPr/>
          <p:nvPr/>
        </p:nvSpPr>
        <p:spPr>
          <a:xfrm>
            <a:off x="1028160" y="3912120"/>
            <a:ext cx="178560" cy="17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263" name="Ellipse 262"/>
          <p:cNvSpPr/>
          <p:nvPr/>
        </p:nvSpPr>
        <p:spPr>
          <a:xfrm>
            <a:off x="2257200" y="4031640"/>
            <a:ext cx="178560" cy="17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264" name="Ellipse 263"/>
          <p:cNvSpPr/>
          <p:nvPr/>
        </p:nvSpPr>
        <p:spPr>
          <a:xfrm>
            <a:off x="729000" y="3222360"/>
            <a:ext cx="178560" cy="17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265" name="Ellipse 264"/>
          <p:cNvSpPr/>
          <p:nvPr/>
        </p:nvSpPr>
        <p:spPr>
          <a:xfrm>
            <a:off x="2157840" y="2613240"/>
            <a:ext cx="178560" cy="17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266" name="Ellipse 265"/>
          <p:cNvSpPr/>
          <p:nvPr/>
        </p:nvSpPr>
        <p:spPr>
          <a:xfrm>
            <a:off x="1505160" y="4199760"/>
            <a:ext cx="178560" cy="17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267" name="Ellipse 266"/>
          <p:cNvSpPr/>
          <p:nvPr/>
        </p:nvSpPr>
        <p:spPr>
          <a:xfrm>
            <a:off x="1980360" y="3240360"/>
            <a:ext cx="178560" cy="17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268" name="Ellipse 267"/>
          <p:cNvSpPr/>
          <p:nvPr/>
        </p:nvSpPr>
        <p:spPr>
          <a:xfrm>
            <a:off x="1304280" y="2759400"/>
            <a:ext cx="178560" cy="17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269" name="Ellipse 268"/>
          <p:cNvSpPr/>
          <p:nvPr/>
        </p:nvSpPr>
        <p:spPr>
          <a:xfrm>
            <a:off x="1028160" y="3912120"/>
            <a:ext cx="178560" cy="17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270" name="Ellipse 269"/>
          <p:cNvSpPr/>
          <p:nvPr/>
        </p:nvSpPr>
        <p:spPr>
          <a:xfrm>
            <a:off x="2257200" y="4031640"/>
            <a:ext cx="178560" cy="17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271" name="Ellipse 270"/>
          <p:cNvSpPr/>
          <p:nvPr/>
        </p:nvSpPr>
        <p:spPr>
          <a:xfrm>
            <a:off x="729000" y="3222360"/>
            <a:ext cx="178560" cy="17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272" name="Ellipse 271"/>
          <p:cNvSpPr/>
          <p:nvPr/>
        </p:nvSpPr>
        <p:spPr>
          <a:xfrm>
            <a:off x="2157840" y="2613240"/>
            <a:ext cx="178560" cy="17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
        <p:nvSpPr>
          <p:cNvPr id="273" name="Ellipse 272"/>
          <p:cNvSpPr/>
          <p:nvPr/>
        </p:nvSpPr>
        <p:spPr>
          <a:xfrm>
            <a:off x="1505160" y="4199760"/>
            <a:ext cx="178560" cy="17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61"/>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262"/>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263"/>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264"/>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65"/>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66"/>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67"/>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268"/>
                                        </p:tgtEl>
                                        <p:attrNameLst>
                                          <p:attrName>style.visibility</p:attrName>
                                        </p:attrNameLst>
                                      </p:cBhvr>
                                      <p:to>
                                        <p:strVal val="visible"/>
                                      </p:to>
                                    </p:set>
                                  </p:childTnLst>
                                </p:cTn>
                              </p:par>
                              <p:par>
                                <p:cTn id="23" presetID="1" presetClass="entr" fill="hold" nodeType="withEffect">
                                  <p:stCondLst>
                                    <p:cond delay="0"/>
                                  </p:stCondLst>
                                  <p:childTnLst>
                                    <p:set>
                                      <p:cBhvr>
                                        <p:cTn id="24" dur="1" fill="hold">
                                          <p:stCondLst>
                                            <p:cond delay="0"/>
                                          </p:stCondLst>
                                        </p:cTn>
                                        <p:tgtEl>
                                          <p:spTgt spid="269"/>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270"/>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271"/>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272"/>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273"/>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2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2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25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251">
                                            <p:txEl>
                                              <p:pRg st="1" end="1"/>
                                            </p:txEl>
                                          </p:spTgt>
                                        </p:tgtEl>
                                        <p:attrNameLst>
                                          <p:attrName>style.visibility</p:attrName>
                                        </p:attrNameLst>
                                      </p:cBhvr>
                                      <p:to>
                                        <p:strVal val="visible"/>
                                      </p:to>
                                    </p:set>
                                  </p:childTnLst>
                                </p:cTn>
                              </p:par>
                              <p:par>
                                <p:cTn id="47" presetID="1" presetClass="entr" fill="hold" nodeType="withEffect">
                                  <p:stCondLst>
                                    <p:cond delay="0"/>
                                  </p:stCondLst>
                                  <p:childTnLst>
                                    <p:set>
                                      <p:cBhvr>
                                        <p:cTn id="48" dur="1" fill="hold">
                                          <p:stCondLst>
                                            <p:cond delay="0"/>
                                          </p:stCondLst>
                                        </p:cTn>
                                        <p:tgtEl>
                                          <p:spTgt spid="254"/>
                                        </p:tgtEl>
                                        <p:attrNameLst>
                                          <p:attrName>style.visibility</p:attrName>
                                        </p:attrNameLst>
                                      </p:cBhvr>
                                      <p:to>
                                        <p:strVal val="visible"/>
                                      </p:to>
                                    </p:set>
                                  </p:childTnLst>
                                </p:cTn>
                              </p:par>
                              <p:par>
                                <p:cTn id="49" presetID="1" presetClass="entr" fill="hold" nodeType="withEffect">
                                  <p:stCondLst>
                                    <p:cond delay="0"/>
                                  </p:stCondLst>
                                  <p:childTnLst>
                                    <p:set>
                                      <p:cBhvr>
                                        <p:cTn id="50"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8"/>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Motivation</a:t>
            </a:r>
            <a:endParaRPr lang="fr-FR" sz="4400" b="0" strike="noStrike" spc="-1">
              <a:latin typeface="Arial"/>
            </a:endParaRPr>
          </a:p>
        </p:txBody>
      </p:sp>
      <p:pic>
        <p:nvPicPr>
          <p:cNvPr id="275" name="Image 274"/>
          <p:cNvPicPr/>
          <p:nvPr/>
        </p:nvPicPr>
        <p:blipFill>
          <a:blip r:embed="rId3"/>
          <a:stretch/>
        </p:blipFill>
        <p:spPr>
          <a:xfrm>
            <a:off x="3960000" y="2700000"/>
            <a:ext cx="2598480" cy="2719800"/>
          </a:xfrm>
          <a:prstGeom prst="rect">
            <a:avLst/>
          </a:prstGeom>
          <a:ln w="0">
            <a:noFill/>
          </a:ln>
        </p:spPr>
      </p:pic>
      <p:pic>
        <p:nvPicPr>
          <p:cNvPr id="276" name="Image 275"/>
          <p:cNvPicPr/>
          <p:nvPr/>
        </p:nvPicPr>
        <p:blipFill>
          <a:blip r:embed="rId4"/>
          <a:stretch/>
        </p:blipFill>
        <p:spPr>
          <a:xfrm>
            <a:off x="7391880" y="1908360"/>
            <a:ext cx="2545200" cy="2664000"/>
          </a:xfrm>
          <a:prstGeom prst="rect">
            <a:avLst/>
          </a:prstGeom>
          <a:ln w="0">
            <a:noFill/>
          </a:ln>
        </p:spPr>
      </p:pic>
      <p:pic>
        <p:nvPicPr>
          <p:cNvPr id="277" name="Image 276"/>
          <p:cNvPicPr/>
          <p:nvPr/>
        </p:nvPicPr>
        <p:blipFill>
          <a:blip r:embed="rId5"/>
          <a:stretch/>
        </p:blipFill>
        <p:spPr>
          <a:xfrm>
            <a:off x="720000" y="2700000"/>
            <a:ext cx="2576880" cy="2696760"/>
          </a:xfrm>
          <a:prstGeom prst="rect">
            <a:avLst/>
          </a:prstGeom>
          <a:ln w="0">
            <a:noFill/>
          </a:ln>
        </p:spPr>
      </p:pic>
      <p:pic>
        <p:nvPicPr>
          <p:cNvPr id="278" name="Image 277"/>
          <p:cNvPicPr/>
          <p:nvPr/>
        </p:nvPicPr>
        <p:blipFill>
          <a:blip r:embed="rId6"/>
          <a:stretch/>
        </p:blipFill>
        <p:spPr>
          <a:xfrm>
            <a:off x="9540000" y="4140000"/>
            <a:ext cx="2562120" cy="2681640"/>
          </a:xfrm>
          <a:prstGeom prst="rect">
            <a:avLst/>
          </a:prstGeom>
          <a:ln w="0">
            <a:noFill/>
          </a:ln>
        </p:spPr>
      </p:pic>
      <p:sp>
        <p:nvSpPr>
          <p:cNvPr id="279" name="Rectangle 278"/>
          <p:cNvSpPr/>
          <p:nvPr/>
        </p:nvSpPr>
        <p:spPr>
          <a:xfrm>
            <a:off x="4140000" y="1800000"/>
            <a:ext cx="3776760" cy="42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2600" b="1" strike="noStrike" spc="-1">
                <a:solidFill>
                  <a:srgbClr val="000000"/>
                </a:solidFill>
                <a:latin typeface="Arial"/>
                <a:ea typeface="DejaVu Sans"/>
              </a:rPr>
              <a:t>Controlled Orientation</a:t>
            </a:r>
            <a:endParaRPr lang="fr-FR" sz="2600" b="0" strike="noStrike" spc="-1">
              <a:latin typeface="Arial"/>
            </a:endParaRPr>
          </a:p>
        </p:txBody>
      </p:sp>
      <p:sp>
        <p:nvSpPr>
          <p:cNvPr id="280" name="Rectangle 279"/>
          <p:cNvSpPr/>
          <p:nvPr/>
        </p:nvSpPr>
        <p:spPr>
          <a:xfrm>
            <a:off x="1344240" y="5357160"/>
            <a:ext cx="1534320" cy="39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2200" b="0" strike="noStrike" spc="-1">
                <a:solidFill>
                  <a:srgbClr val="000000"/>
                </a:solidFill>
                <a:latin typeface="Arial"/>
                <a:ea typeface="DejaVu Sans"/>
              </a:rPr>
              <a:t>Isotropy</a:t>
            </a:r>
            <a:endParaRPr lang="fr-FR" sz="2200" b="0" strike="noStrike" spc="-1">
              <a:latin typeface="Arial"/>
            </a:endParaRPr>
          </a:p>
        </p:txBody>
      </p:sp>
      <p:sp>
        <p:nvSpPr>
          <p:cNvPr id="281" name="Rectangle 280"/>
          <p:cNvSpPr/>
          <p:nvPr/>
        </p:nvSpPr>
        <p:spPr>
          <a:xfrm>
            <a:off x="4500000" y="5357160"/>
            <a:ext cx="1798560" cy="39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2200" b="0" strike="noStrike" spc="-1">
                <a:solidFill>
                  <a:srgbClr val="000000"/>
                </a:solidFill>
                <a:latin typeface="Arial"/>
                <a:ea typeface="DejaVu Sans"/>
              </a:rPr>
              <a:t>Anisotropy</a:t>
            </a:r>
            <a:endParaRPr lang="fr-FR" sz="2200" b="0" strike="noStrike" spc="-1">
              <a:latin typeface="Arial"/>
            </a:endParaRPr>
          </a:p>
        </p:txBody>
      </p:sp>
      <p:sp>
        <p:nvSpPr>
          <p:cNvPr id="282" name="Rectangle 281"/>
          <p:cNvSpPr/>
          <p:nvPr/>
        </p:nvSpPr>
        <p:spPr>
          <a:xfrm>
            <a:off x="7560000" y="4566636"/>
            <a:ext cx="1743847" cy="72104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200" b="0" strike="noStrike" spc="-1">
                <a:solidFill>
                  <a:srgbClr val="000000"/>
                </a:solidFill>
                <a:latin typeface="Arial"/>
                <a:ea typeface="DejaVu Sans"/>
              </a:rPr>
              <a:t>Vector Field</a:t>
            </a:r>
            <a:endParaRPr lang="fr-FR" sz="2200" b="0" strike="noStrike" spc="-1">
              <a:latin typeface="Arial"/>
            </a:endParaRPr>
          </a:p>
          <a:p>
            <a:pPr algn="ctr">
              <a:lnSpc>
                <a:spcPct val="100000"/>
              </a:lnSpc>
              <a:buNone/>
            </a:pPr>
            <a:r>
              <a:rPr lang="en-US" sz="2200" b="0" strike="noStrike" spc="-1">
                <a:solidFill>
                  <a:srgbClr val="000000"/>
                </a:solidFill>
                <a:latin typeface="Arial"/>
                <a:ea typeface="DejaVu Sans"/>
              </a:rPr>
              <a:t>Alignment</a:t>
            </a:r>
            <a:endParaRPr lang="fr-FR" sz="2200" b="0" strike="noStrike" spc="-1">
              <a:latin typeface="Arial"/>
            </a:endParaRPr>
          </a:p>
        </p:txBody>
      </p:sp>
      <p:sp>
        <p:nvSpPr>
          <p:cNvPr id="283" name="Rectangle 282"/>
          <p:cNvSpPr/>
          <p:nvPr/>
        </p:nvSpPr>
        <p:spPr>
          <a:xfrm>
            <a:off x="11824920" y="6431040"/>
            <a:ext cx="36468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fld id="{3365D632-BC54-4600-A6B3-271BB2CE4ADB}" type="slidenum">
              <a:rPr lang="en-US" sz="2400" b="0" strike="noStrike" spc="-1">
                <a:solidFill>
                  <a:srgbClr val="000000"/>
                </a:solidFill>
                <a:latin typeface="Times New Roman"/>
                <a:ea typeface="DejaVu Sans"/>
              </a:rPr>
              <a:t>5</a:t>
            </a:fld>
            <a:endParaRPr lang="fr-FR" sz="2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275"/>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2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6"/>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78"/>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Image 283"/>
          <p:cNvPicPr/>
          <p:nvPr/>
        </p:nvPicPr>
        <p:blipFill>
          <a:blip r:embed="rId3"/>
          <a:stretch/>
        </p:blipFill>
        <p:spPr>
          <a:xfrm>
            <a:off x="1980000" y="2497320"/>
            <a:ext cx="3596760" cy="4047120"/>
          </a:xfrm>
          <a:prstGeom prst="rect">
            <a:avLst/>
          </a:prstGeom>
          <a:ln w="0">
            <a:noFill/>
          </a:ln>
        </p:spPr>
      </p:pic>
      <p:sp>
        <p:nvSpPr>
          <p:cNvPr id="285" name="Rectangle 284"/>
          <p:cNvSpPr/>
          <p:nvPr/>
        </p:nvSpPr>
        <p:spPr>
          <a:xfrm>
            <a:off x="4140000" y="1800000"/>
            <a:ext cx="3960000" cy="42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600" b="1" strike="noStrike" spc="-1">
                <a:solidFill>
                  <a:srgbClr val="000000"/>
                </a:solidFill>
                <a:latin typeface="Arial"/>
                <a:ea typeface="DejaVu Sans"/>
              </a:rPr>
              <a:t>Even Spacing</a:t>
            </a:r>
            <a:endParaRPr lang="fr-FR" sz="2600" b="0" strike="noStrike" spc="-1">
              <a:latin typeface="Arial"/>
            </a:endParaRPr>
          </a:p>
        </p:txBody>
      </p:sp>
      <p:sp>
        <p:nvSpPr>
          <p:cNvPr id="286" name="PlaceHolder 5"/>
          <p:cNvSpPr/>
          <p:nvPr/>
        </p:nvSpPr>
        <p:spPr>
          <a:xfrm>
            <a:off x="1748880" y="36504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Motivation</a:t>
            </a:r>
            <a:endParaRPr lang="fr-FR" sz="4400" b="0" strike="noStrike" spc="-1">
              <a:latin typeface="Arial"/>
            </a:endParaRPr>
          </a:p>
        </p:txBody>
      </p:sp>
      <p:sp>
        <p:nvSpPr>
          <p:cNvPr id="287" name="Ellipse 286"/>
          <p:cNvSpPr/>
          <p:nvPr/>
        </p:nvSpPr>
        <p:spPr>
          <a:xfrm>
            <a:off x="2919960" y="2747520"/>
            <a:ext cx="536760" cy="536760"/>
          </a:xfrm>
          <a:prstGeom prst="ellipse">
            <a:avLst/>
          </a:prstGeom>
          <a:noFill/>
          <a:ln w="38160">
            <a:solidFill>
              <a:srgbClr val="650953"/>
            </a:solidFill>
            <a:round/>
          </a:ln>
        </p:spPr>
        <p:style>
          <a:lnRef idx="0">
            <a:scrgbClr r="0" g="0" b="0"/>
          </a:lnRef>
          <a:fillRef idx="0">
            <a:scrgbClr r="0" g="0" b="0"/>
          </a:fillRef>
          <a:effectRef idx="0">
            <a:scrgbClr r="0" g="0" b="0"/>
          </a:effectRef>
          <a:fontRef idx="minor"/>
        </p:style>
      </p:sp>
      <p:sp>
        <p:nvSpPr>
          <p:cNvPr id="288" name="Forme libre : forme 287"/>
          <p:cNvSpPr/>
          <p:nvPr/>
        </p:nvSpPr>
        <p:spPr>
          <a:xfrm>
            <a:off x="2174760" y="4437000"/>
            <a:ext cx="173520" cy="1483200"/>
          </a:xfrm>
          <a:custGeom>
            <a:avLst/>
            <a:gdLst/>
            <a:ahLst/>
            <a:cxnLst/>
            <a:rect l="l" t="t" r="r" b="b"/>
            <a:pathLst>
              <a:path w="486" h="4124">
                <a:moveTo>
                  <a:pt x="485" y="0"/>
                </a:moveTo>
                <a:lnTo>
                  <a:pt x="0" y="4123"/>
                </a:lnTo>
              </a:path>
            </a:pathLst>
          </a:custGeom>
          <a:noFill/>
          <a:ln w="19080">
            <a:solidFill>
              <a:srgbClr val="650953"/>
            </a:solidFill>
            <a:round/>
          </a:ln>
        </p:spPr>
        <p:style>
          <a:lnRef idx="0">
            <a:scrgbClr r="0" g="0" b="0"/>
          </a:lnRef>
          <a:fillRef idx="0">
            <a:scrgbClr r="0" g="0" b="0"/>
          </a:fillRef>
          <a:effectRef idx="0">
            <a:scrgbClr r="0" g="0" b="0"/>
          </a:effectRef>
          <a:fontRef idx="minor"/>
        </p:style>
      </p:sp>
      <p:sp>
        <p:nvSpPr>
          <p:cNvPr id="289" name="Forme libre : forme 288"/>
          <p:cNvSpPr/>
          <p:nvPr/>
        </p:nvSpPr>
        <p:spPr>
          <a:xfrm>
            <a:off x="2055600" y="4405680"/>
            <a:ext cx="173880" cy="1506600"/>
          </a:xfrm>
          <a:custGeom>
            <a:avLst/>
            <a:gdLst/>
            <a:ahLst/>
            <a:cxnLst/>
            <a:rect l="l" t="t" r="r" b="b"/>
            <a:pathLst>
              <a:path w="487" h="4189">
                <a:moveTo>
                  <a:pt x="486" y="0"/>
                </a:moveTo>
                <a:lnTo>
                  <a:pt x="0" y="4188"/>
                </a:lnTo>
              </a:path>
            </a:pathLst>
          </a:custGeom>
          <a:noFill/>
          <a:ln w="19080">
            <a:solidFill>
              <a:srgbClr val="650953"/>
            </a:solidFill>
            <a:round/>
          </a:ln>
        </p:spPr>
        <p:style>
          <a:lnRef idx="0">
            <a:scrgbClr r="0" g="0" b="0"/>
          </a:lnRef>
          <a:fillRef idx="0">
            <a:scrgbClr r="0" g="0" b="0"/>
          </a:fillRef>
          <a:effectRef idx="0">
            <a:scrgbClr r="0" g="0" b="0"/>
          </a:effectRef>
          <a:fontRef idx="minor"/>
        </p:style>
      </p:sp>
      <p:sp>
        <p:nvSpPr>
          <p:cNvPr id="290" name="Forme libre : forme 289"/>
          <p:cNvSpPr/>
          <p:nvPr/>
        </p:nvSpPr>
        <p:spPr>
          <a:xfrm>
            <a:off x="2793960" y="4587840"/>
            <a:ext cx="1141920" cy="1641960"/>
          </a:xfrm>
          <a:custGeom>
            <a:avLst/>
            <a:gdLst/>
            <a:ahLst/>
            <a:cxnLst/>
            <a:rect l="l" t="t" r="r" b="b"/>
            <a:pathLst>
              <a:path w="3176" h="4565">
                <a:moveTo>
                  <a:pt x="3175" y="0"/>
                </a:moveTo>
                <a:lnTo>
                  <a:pt x="0" y="4564"/>
                </a:lnTo>
              </a:path>
            </a:pathLst>
          </a:custGeom>
          <a:noFill/>
          <a:ln w="19080">
            <a:solidFill>
              <a:srgbClr val="650953"/>
            </a:solidFill>
            <a:round/>
          </a:ln>
        </p:spPr>
        <p:style>
          <a:lnRef idx="0">
            <a:scrgbClr r="0" g="0" b="0"/>
          </a:lnRef>
          <a:fillRef idx="0">
            <a:scrgbClr r="0" g="0" b="0"/>
          </a:fillRef>
          <a:effectRef idx="0">
            <a:scrgbClr r="0" g="0" b="0"/>
          </a:effectRef>
          <a:fontRef idx="minor"/>
        </p:style>
      </p:sp>
      <p:sp>
        <p:nvSpPr>
          <p:cNvPr id="291" name="Forme libre : forme 290"/>
          <p:cNvSpPr/>
          <p:nvPr/>
        </p:nvSpPr>
        <p:spPr>
          <a:xfrm>
            <a:off x="2968560" y="4651200"/>
            <a:ext cx="1166040" cy="1689840"/>
          </a:xfrm>
          <a:custGeom>
            <a:avLst/>
            <a:gdLst/>
            <a:ahLst/>
            <a:cxnLst/>
            <a:rect l="l" t="t" r="r" b="b"/>
            <a:pathLst>
              <a:path w="3243" h="4698">
                <a:moveTo>
                  <a:pt x="3242" y="0"/>
                </a:moveTo>
                <a:lnTo>
                  <a:pt x="0" y="4697"/>
                </a:lnTo>
              </a:path>
            </a:pathLst>
          </a:custGeom>
          <a:noFill/>
          <a:ln w="19080">
            <a:solidFill>
              <a:srgbClr val="650953"/>
            </a:solidFill>
            <a:round/>
          </a:ln>
        </p:spPr>
        <p:style>
          <a:lnRef idx="0">
            <a:scrgbClr r="0" g="0" b="0"/>
          </a:lnRef>
          <a:fillRef idx="0">
            <a:scrgbClr r="0" g="0" b="0"/>
          </a:fillRef>
          <a:effectRef idx="0">
            <a:scrgbClr r="0" g="0" b="0"/>
          </a:effectRef>
          <a:fontRef idx="minor"/>
        </p:style>
      </p:sp>
      <p:sp>
        <p:nvSpPr>
          <p:cNvPr id="292" name="Forme libre : forme 291"/>
          <p:cNvSpPr/>
          <p:nvPr/>
        </p:nvSpPr>
        <p:spPr>
          <a:xfrm>
            <a:off x="1999080" y="5958720"/>
            <a:ext cx="230040" cy="17280"/>
          </a:xfrm>
          <a:custGeom>
            <a:avLst/>
            <a:gdLst/>
            <a:ahLst/>
            <a:cxnLst/>
            <a:rect l="l" t="t" r="r" b="b"/>
            <a:pathLst>
              <a:path w="643" h="52">
                <a:moveTo>
                  <a:pt x="0" y="0"/>
                </a:moveTo>
                <a:lnTo>
                  <a:pt x="642" y="51"/>
                </a:lnTo>
              </a:path>
            </a:pathLst>
          </a:custGeom>
          <a:noFill/>
          <a:ln w="0">
            <a:solidFill>
              <a:srgbClr val="650953"/>
            </a:solidFill>
            <a:headEnd type="triangle" w="med" len="med"/>
            <a:tailEnd type="triangle" w="med" len="med"/>
          </a:ln>
        </p:spPr>
        <p:style>
          <a:lnRef idx="0">
            <a:scrgbClr r="0" g="0" b="0"/>
          </a:lnRef>
          <a:fillRef idx="0">
            <a:scrgbClr r="0" g="0" b="0"/>
          </a:fillRef>
          <a:effectRef idx="0">
            <a:scrgbClr r="0" g="0" b="0"/>
          </a:effectRef>
          <a:fontRef idx="minor"/>
        </p:style>
      </p:sp>
      <p:sp>
        <p:nvSpPr>
          <p:cNvPr id="293" name="Forme libre : forme 292"/>
          <p:cNvSpPr/>
          <p:nvPr/>
        </p:nvSpPr>
        <p:spPr>
          <a:xfrm>
            <a:off x="2714760" y="6270480"/>
            <a:ext cx="252720" cy="157680"/>
          </a:xfrm>
          <a:custGeom>
            <a:avLst/>
            <a:gdLst/>
            <a:ahLst/>
            <a:cxnLst/>
            <a:rect l="l" t="t" r="r" b="b"/>
            <a:pathLst>
              <a:path w="706" h="442">
                <a:moveTo>
                  <a:pt x="0" y="0"/>
                </a:moveTo>
                <a:lnTo>
                  <a:pt x="705" y="441"/>
                </a:lnTo>
              </a:path>
            </a:pathLst>
          </a:custGeom>
          <a:noFill/>
          <a:ln w="0">
            <a:solidFill>
              <a:srgbClr val="650953"/>
            </a:solidFill>
            <a:headEnd type="triangle" w="med" len="med"/>
            <a:tailEnd type="triangle" w="med" len="med"/>
          </a:ln>
        </p:spPr>
        <p:style>
          <a:lnRef idx="0">
            <a:scrgbClr r="0" g="0" b="0"/>
          </a:lnRef>
          <a:fillRef idx="0">
            <a:scrgbClr r="0" g="0" b="0"/>
          </a:fillRef>
          <a:effectRef idx="0">
            <a:scrgbClr r="0" g="0" b="0"/>
          </a:effectRef>
          <a:fontRef idx="minor"/>
        </p:style>
      </p:sp>
      <p:pic>
        <p:nvPicPr>
          <p:cNvPr id="294" name="Image 293"/>
          <p:cNvPicPr/>
          <p:nvPr/>
        </p:nvPicPr>
        <p:blipFill>
          <a:blip r:embed="rId4"/>
          <a:stretch/>
        </p:blipFill>
        <p:spPr>
          <a:xfrm>
            <a:off x="874080" y="5306400"/>
            <a:ext cx="855720" cy="947160"/>
          </a:xfrm>
          <a:prstGeom prst="rect">
            <a:avLst/>
          </a:prstGeom>
          <a:ln w="0">
            <a:noFill/>
          </a:ln>
        </p:spPr>
      </p:pic>
      <p:pic>
        <p:nvPicPr>
          <p:cNvPr id="295" name="Image 294"/>
          <p:cNvPicPr/>
          <p:nvPr/>
        </p:nvPicPr>
        <p:blipFill>
          <a:blip r:embed="rId5"/>
          <a:stretch/>
        </p:blipFill>
        <p:spPr>
          <a:xfrm>
            <a:off x="6674400" y="2520000"/>
            <a:ext cx="3585240" cy="4030560"/>
          </a:xfrm>
          <a:prstGeom prst="rect">
            <a:avLst/>
          </a:prstGeom>
          <a:ln w="0">
            <a:noFill/>
          </a:ln>
        </p:spPr>
      </p:pic>
      <p:pic>
        <p:nvPicPr>
          <p:cNvPr id="296" name="Image 295"/>
          <p:cNvPicPr/>
          <p:nvPr/>
        </p:nvPicPr>
        <p:blipFill>
          <a:blip r:embed="rId6"/>
          <a:stretch/>
        </p:blipFill>
        <p:spPr>
          <a:xfrm>
            <a:off x="10080000" y="5040000"/>
            <a:ext cx="813240" cy="1392480"/>
          </a:xfrm>
          <a:prstGeom prst="rect">
            <a:avLst/>
          </a:prstGeom>
          <a:ln w="0">
            <a:noFill/>
          </a:ln>
        </p:spPr>
      </p:pic>
      <p:sp>
        <p:nvSpPr>
          <p:cNvPr id="297" name="Rectangle 296"/>
          <p:cNvSpPr/>
          <p:nvPr/>
        </p:nvSpPr>
        <p:spPr>
          <a:xfrm>
            <a:off x="11824920" y="6431040"/>
            <a:ext cx="36468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fld id="{58D53141-A0A8-4A9B-B083-27FB44375E6E}" type="slidenum">
              <a:rPr lang="en-US" sz="2400" b="0" strike="noStrike" spc="-1">
                <a:solidFill>
                  <a:srgbClr val="000000"/>
                </a:solidFill>
                <a:latin typeface="Times New Roman"/>
                <a:ea typeface="DejaVu Sans"/>
              </a:rPr>
              <a:t>6</a:t>
            </a:fld>
            <a:endParaRPr lang="fr-FR" sz="2400" b="0" strike="noStrike" spc="-1">
              <a:latin typeface="Arial"/>
            </a:endParaRPr>
          </a:p>
        </p:txBody>
      </p:sp>
      <p:sp>
        <p:nvSpPr>
          <p:cNvPr id="298" name="Rectangle 297"/>
          <p:cNvSpPr/>
          <p:nvPr/>
        </p:nvSpPr>
        <p:spPr>
          <a:xfrm>
            <a:off x="3060000" y="2373840"/>
            <a:ext cx="1440000" cy="372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000" b="0" strike="noStrike" spc="-1">
                <a:solidFill>
                  <a:srgbClr val="000000"/>
                </a:solidFill>
                <a:latin typeface="Arial"/>
                <a:ea typeface="DejaVu Sans"/>
              </a:rPr>
              <a:t>uneven</a:t>
            </a:r>
            <a:endParaRPr lang="fr-FR" sz="2000" b="0" strike="noStrike" spc="-1">
              <a:latin typeface="Arial"/>
            </a:endParaRPr>
          </a:p>
        </p:txBody>
      </p:sp>
      <p:sp>
        <p:nvSpPr>
          <p:cNvPr id="299" name="Rectangle 298"/>
          <p:cNvSpPr/>
          <p:nvPr/>
        </p:nvSpPr>
        <p:spPr>
          <a:xfrm>
            <a:off x="7920000" y="2340000"/>
            <a:ext cx="1080000" cy="372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000" b="0" strike="noStrike" spc="-1">
                <a:solidFill>
                  <a:srgbClr val="000000"/>
                </a:solidFill>
                <a:latin typeface="Arial"/>
                <a:ea typeface="DejaVu Sans"/>
              </a:rPr>
              <a:t>even</a:t>
            </a:r>
            <a:endParaRPr lang="fr-FR"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88"/>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289"/>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292"/>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90"/>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9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PlaceHolder 3"/>
          <p:cNvSpPr/>
          <p:nvPr/>
        </p:nvSpPr>
        <p:spPr>
          <a:xfrm>
            <a:off x="1749240" y="36540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Motivation</a:t>
            </a:r>
            <a:endParaRPr lang="fr-FR" sz="4400" b="0" strike="noStrike" spc="-1">
              <a:latin typeface="Arial"/>
            </a:endParaRPr>
          </a:p>
        </p:txBody>
      </p:sp>
      <p:pic>
        <p:nvPicPr>
          <p:cNvPr id="301" name="Image 300"/>
          <p:cNvPicPr/>
          <p:nvPr/>
        </p:nvPicPr>
        <p:blipFill>
          <a:blip r:embed="rId3"/>
          <a:stretch/>
        </p:blipFill>
        <p:spPr>
          <a:xfrm>
            <a:off x="900000" y="2520000"/>
            <a:ext cx="4856040" cy="3033360"/>
          </a:xfrm>
          <a:prstGeom prst="rect">
            <a:avLst/>
          </a:prstGeom>
          <a:ln w="0">
            <a:noFill/>
          </a:ln>
        </p:spPr>
      </p:pic>
      <p:sp>
        <p:nvSpPr>
          <p:cNvPr id="302" name="Rectangle 301"/>
          <p:cNvSpPr/>
          <p:nvPr/>
        </p:nvSpPr>
        <p:spPr>
          <a:xfrm>
            <a:off x="1980000" y="5557320"/>
            <a:ext cx="2518560" cy="342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Prusa i3 printer</a:t>
            </a:r>
            <a:endParaRPr lang="fr-FR" sz="1800" b="0" strike="noStrike" spc="-1">
              <a:latin typeface="Arial"/>
            </a:endParaRPr>
          </a:p>
        </p:txBody>
      </p:sp>
      <p:pic>
        <p:nvPicPr>
          <p:cNvPr id="303" name="Image 302"/>
          <p:cNvPicPr/>
          <p:nvPr/>
        </p:nvPicPr>
        <p:blipFill>
          <a:blip r:embed="rId4"/>
          <a:stretch/>
        </p:blipFill>
        <p:spPr>
          <a:xfrm>
            <a:off x="7697880" y="2190600"/>
            <a:ext cx="4178880" cy="3385440"/>
          </a:xfrm>
          <a:prstGeom prst="rect">
            <a:avLst/>
          </a:prstGeom>
          <a:ln w="0">
            <a:noFill/>
          </a:ln>
        </p:spPr>
      </p:pic>
      <p:pic>
        <p:nvPicPr>
          <p:cNvPr id="304" name="Image 303"/>
          <p:cNvPicPr/>
          <p:nvPr/>
        </p:nvPicPr>
        <p:blipFill>
          <a:blip r:embed="rId5"/>
          <a:stretch/>
        </p:blipFill>
        <p:spPr>
          <a:xfrm>
            <a:off x="6360840" y="4320000"/>
            <a:ext cx="2076120" cy="1976040"/>
          </a:xfrm>
          <a:prstGeom prst="rect">
            <a:avLst/>
          </a:prstGeom>
          <a:ln w="0">
            <a:noFill/>
          </a:ln>
        </p:spPr>
      </p:pic>
      <p:sp>
        <p:nvSpPr>
          <p:cNvPr id="305" name="Rectangle 304"/>
          <p:cNvSpPr/>
          <p:nvPr/>
        </p:nvSpPr>
        <p:spPr>
          <a:xfrm>
            <a:off x="4600440" y="1800000"/>
            <a:ext cx="2776320" cy="42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2600" b="1" strike="noStrike" spc="-1">
                <a:solidFill>
                  <a:srgbClr val="000000"/>
                </a:solidFill>
                <a:latin typeface="Arial"/>
                <a:ea typeface="DejaVu Sans"/>
              </a:rPr>
              <a:t>Colored Prints</a:t>
            </a:r>
            <a:endParaRPr lang="fr-FR" sz="2600" b="0" strike="noStrike" spc="-1">
              <a:latin typeface="Arial"/>
            </a:endParaRPr>
          </a:p>
        </p:txBody>
      </p:sp>
      <p:sp>
        <p:nvSpPr>
          <p:cNvPr id="306" name="Rectangle 305"/>
          <p:cNvSpPr/>
          <p:nvPr/>
        </p:nvSpPr>
        <p:spPr>
          <a:xfrm>
            <a:off x="11824920" y="6431040"/>
            <a:ext cx="36468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fld id="{B3699B69-E565-4F40-BC84-B9019C865E1A}" type="slidenum">
              <a:rPr lang="en-US" sz="2400" b="0" strike="noStrike" spc="-1">
                <a:solidFill>
                  <a:srgbClr val="000000"/>
                </a:solidFill>
                <a:latin typeface="Times New Roman"/>
                <a:ea typeface="DejaVu Sans"/>
              </a:rPr>
              <a:t>7</a:t>
            </a:fld>
            <a:endParaRPr lang="fr-FR" sz="2400" b="0" strike="noStrike" spc="-1">
              <a:latin typeface="Arial"/>
            </a:endParaRPr>
          </a:p>
        </p:txBody>
      </p:sp>
      <p:sp>
        <p:nvSpPr>
          <p:cNvPr id="307" name="Ellipse 306"/>
          <p:cNvSpPr/>
          <p:nvPr/>
        </p:nvSpPr>
        <p:spPr>
          <a:xfrm>
            <a:off x="7200000" y="4320000"/>
            <a:ext cx="898560" cy="1798560"/>
          </a:xfrm>
          <a:prstGeom prst="ellipse">
            <a:avLst/>
          </a:prstGeom>
          <a:noFill/>
          <a:ln w="38160">
            <a:solidFill>
              <a:srgbClr val="4E0063"/>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4"/>
          <p:cNvSpPr/>
          <p:nvPr/>
        </p:nvSpPr>
        <p:spPr>
          <a:xfrm>
            <a:off x="1749240" y="365400"/>
            <a:ext cx="9599400" cy="76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buNone/>
            </a:pPr>
            <a:r>
              <a:rPr lang="en-US" sz="4400" b="0" strike="noStrike" spc="-1">
                <a:solidFill>
                  <a:srgbClr val="F82249"/>
                </a:solidFill>
                <a:latin typeface="Calibri Light"/>
                <a:ea typeface="DejaVu Sans"/>
              </a:rPr>
              <a:t>Motivation</a:t>
            </a:r>
            <a:endParaRPr lang="fr-FR" sz="4400" b="0" strike="noStrike" spc="-1">
              <a:latin typeface="Arial"/>
            </a:endParaRPr>
          </a:p>
        </p:txBody>
      </p:sp>
      <p:sp>
        <p:nvSpPr>
          <p:cNvPr id="309" name="Rectangle 308"/>
          <p:cNvSpPr/>
          <p:nvPr/>
        </p:nvSpPr>
        <p:spPr>
          <a:xfrm>
            <a:off x="4600440" y="1800000"/>
            <a:ext cx="2776320" cy="42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2600" b="1" strike="noStrike" spc="-1">
                <a:solidFill>
                  <a:srgbClr val="000000"/>
                </a:solidFill>
                <a:latin typeface="Arial"/>
                <a:ea typeface="DejaVu Sans"/>
              </a:rPr>
              <a:t>Colored Prints</a:t>
            </a:r>
            <a:endParaRPr lang="fr-FR" sz="2600" b="0" strike="noStrike" spc="-1">
              <a:latin typeface="Arial"/>
            </a:endParaRPr>
          </a:p>
        </p:txBody>
      </p:sp>
      <p:pic>
        <p:nvPicPr>
          <p:cNvPr id="310" name="Image 309"/>
          <p:cNvPicPr/>
          <p:nvPr/>
        </p:nvPicPr>
        <p:blipFill>
          <a:blip r:embed="rId3"/>
          <a:stretch/>
        </p:blipFill>
        <p:spPr>
          <a:xfrm>
            <a:off x="6300000" y="2475000"/>
            <a:ext cx="5103720" cy="4082400"/>
          </a:xfrm>
          <a:prstGeom prst="rect">
            <a:avLst/>
          </a:prstGeom>
          <a:ln w="0">
            <a:noFill/>
          </a:ln>
        </p:spPr>
      </p:pic>
      <p:pic>
        <p:nvPicPr>
          <p:cNvPr id="311" name="Image 310"/>
          <p:cNvPicPr/>
          <p:nvPr/>
        </p:nvPicPr>
        <p:blipFill>
          <a:blip r:embed="rId4"/>
          <a:stretch/>
        </p:blipFill>
        <p:spPr>
          <a:xfrm>
            <a:off x="653040" y="2426400"/>
            <a:ext cx="5103720" cy="4082400"/>
          </a:xfrm>
          <a:prstGeom prst="rect">
            <a:avLst/>
          </a:prstGeom>
          <a:ln w="0">
            <a:noFill/>
          </a:ln>
        </p:spPr>
      </p:pic>
      <p:sp>
        <p:nvSpPr>
          <p:cNvPr id="312" name="Ellipse 311"/>
          <p:cNvSpPr/>
          <p:nvPr/>
        </p:nvSpPr>
        <p:spPr>
          <a:xfrm rot="1593000">
            <a:off x="3196080" y="2237400"/>
            <a:ext cx="405000" cy="3619080"/>
          </a:xfrm>
          <a:prstGeom prst="ellipse">
            <a:avLst/>
          </a:prstGeom>
          <a:noFill/>
          <a:ln w="38160">
            <a:solidFill>
              <a:srgbClr val="650953"/>
            </a:solidFill>
            <a:round/>
          </a:ln>
        </p:spPr>
        <p:style>
          <a:lnRef idx="0">
            <a:scrgbClr r="0" g="0" b="0"/>
          </a:lnRef>
          <a:fillRef idx="0">
            <a:scrgbClr r="0" g="0" b="0"/>
          </a:fillRef>
          <a:effectRef idx="0">
            <a:scrgbClr r="0" g="0" b="0"/>
          </a:effectRef>
          <a:fontRef idx="minor"/>
        </p:style>
      </p:sp>
      <p:sp>
        <p:nvSpPr>
          <p:cNvPr id="313" name="Ellipse 312"/>
          <p:cNvSpPr/>
          <p:nvPr/>
        </p:nvSpPr>
        <p:spPr>
          <a:xfrm rot="6687000">
            <a:off x="9627120" y="2533680"/>
            <a:ext cx="178200" cy="433080"/>
          </a:xfrm>
          <a:prstGeom prst="ellipse">
            <a:avLst/>
          </a:prstGeom>
          <a:noFill/>
          <a:ln w="38160">
            <a:solidFill>
              <a:srgbClr val="650953"/>
            </a:solidFill>
            <a:round/>
          </a:ln>
        </p:spPr>
        <p:style>
          <a:lnRef idx="0">
            <a:scrgbClr r="0" g="0" b="0"/>
          </a:lnRef>
          <a:fillRef idx="0">
            <a:scrgbClr r="0" g="0" b="0"/>
          </a:fillRef>
          <a:effectRef idx="0">
            <a:scrgbClr r="0" g="0" b="0"/>
          </a:effectRef>
          <a:fontRef idx="minor"/>
        </p:style>
      </p:sp>
      <p:sp>
        <p:nvSpPr>
          <p:cNvPr id="314" name="Ellipse 313"/>
          <p:cNvSpPr/>
          <p:nvPr/>
        </p:nvSpPr>
        <p:spPr>
          <a:xfrm rot="6687000">
            <a:off x="8314920" y="5151600"/>
            <a:ext cx="178200" cy="433080"/>
          </a:xfrm>
          <a:prstGeom prst="ellipse">
            <a:avLst/>
          </a:prstGeom>
          <a:noFill/>
          <a:ln w="38160">
            <a:solidFill>
              <a:srgbClr val="650953"/>
            </a:solidFill>
            <a:round/>
          </a:ln>
        </p:spPr>
        <p:style>
          <a:lnRef idx="0">
            <a:scrgbClr r="0" g="0" b="0"/>
          </a:lnRef>
          <a:fillRef idx="0">
            <a:scrgbClr r="0" g="0" b="0"/>
          </a:fillRef>
          <a:effectRef idx="0">
            <a:scrgbClr r="0" g="0" b="0"/>
          </a:effectRef>
          <a:fontRef idx="minor"/>
        </p:style>
      </p:sp>
      <p:pic>
        <p:nvPicPr>
          <p:cNvPr id="315" name="Image 314"/>
          <p:cNvPicPr/>
          <p:nvPr/>
        </p:nvPicPr>
        <p:blipFill>
          <a:blip r:embed="rId5"/>
          <a:stretch/>
        </p:blipFill>
        <p:spPr>
          <a:xfrm>
            <a:off x="874080" y="5306400"/>
            <a:ext cx="855720" cy="947160"/>
          </a:xfrm>
          <a:prstGeom prst="rect">
            <a:avLst/>
          </a:prstGeom>
          <a:ln w="0">
            <a:noFill/>
          </a:ln>
        </p:spPr>
      </p:pic>
      <p:pic>
        <p:nvPicPr>
          <p:cNvPr id="316" name="Image 315"/>
          <p:cNvPicPr/>
          <p:nvPr/>
        </p:nvPicPr>
        <p:blipFill>
          <a:blip r:embed="rId6"/>
          <a:stretch/>
        </p:blipFill>
        <p:spPr>
          <a:xfrm>
            <a:off x="6563520" y="5039280"/>
            <a:ext cx="813240" cy="1392480"/>
          </a:xfrm>
          <a:prstGeom prst="rect">
            <a:avLst/>
          </a:prstGeom>
          <a:ln w="0">
            <a:noFill/>
          </a:ln>
        </p:spPr>
      </p:pic>
      <p:sp>
        <p:nvSpPr>
          <p:cNvPr id="317" name="Rectangle 316"/>
          <p:cNvSpPr/>
          <p:nvPr/>
        </p:nvSpPr>
        <p:spPr>
          <a:xfrm>
            <a:off x="11824920" y="6431040"/>
            <a:ext cx="36468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fld id="{73233580-7B3E-4073-BC95-A9E8D56B1B6C}" type="slidenum">
              <a:rPr lang="en-US" sz="2400" b="0" strike="noStrike" spc="-1">
                <a:solidFill>
                  <a:srgbClr val="000000"/>
                </a:solidFill>
                <a:latin typeface="Times New Roman"/>
                <a:ea typeface="DejaVu Sans"/>
              </a:rPr>
              <a:t>8</a:t>
            </a:fld>
            <a:endParaRPr lang="fr-FR" sz="2400" b="0" strike="noStrike" spc="-1">
              <a:latin typeface="Arial"/>
            </a:endParaRPr>
          </a:p>
        </p:txBody>
      </p:sp>
      <p:sp>
        <p:nvSpPr>
          <p:cNvPr id="318" name="Rectangle 317"/>
          <p:cNvSpPr/>
          <p:nvPr/>
        </p:nvSpPr>
        <p:spPr>
          <a:xfrm>
            <a:off x="10080000" y="2520000"/>
            <a:ext cx="211212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2200" b="1" strike="noStrike" spc="-1">
                <a:solidFill>
                  <a:srgbClr val="4E0063"/>
                </a:solidFill>
                <a:latin typeface="Arial"/>
                <a:ea typeface="DejaVu Sans"/>
              </a:rPr>
              <a:t>2 transitions</a:t>
            </a:r>
            <a:endParaRPr lang="fr-FR" sz="2200" b="0" strike="noStrike" spc="-1">
              <a:latin typeface="Arial"/>
            </a:endParaRPr>
          </a:p>
        </p:txBody>
      </p:sp>
      <p:sp>
        <p:nvSpPr>
          <p:cNvPr id="319" name="Rectangle 318"/>
          <p:cNvSpPr/>
          <p:nvPr/>
        </p:nvSpPr>
        <p:spPr>
          <a:xfrm>
            <a:off x="4430520" y="2520000"/>
            <a:ext cx="2769480" cy="401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2200" b="1" strike="noStrike" spc="-1">
                <a:solidFill>
                  <a:srgbClr val="4E0063"/>
                </a:solidFill>
                <a:latin typeface="Arial"/>
                <a:ea typeface="DejaVu Sans"/>
              </a:rPr>
              <a:t>36 transitions</a:t>
            </a:r>
            <a:endParaRPr lang="fr-FR" sz="22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3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3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13"/>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314"/>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316"/>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p:cNvSpPr>
          <p:nvPr>
            <p:ph type="title"/>
          </p:nvPr>
        </p:nvSpPr>
        <p:spPr>
          <a:xfrm>
            <a:off x="1748880" y="365040"/>
            <a:ext cx="9599400" cy="769320"/>
          </a:xfrm>
          <a:prstGeom prst="rect">
            <a:avLst/>
          </a:prstGeom>
          <a:noFill/>
          <a:ln w="0">
            <a:noFill/>
          </a:ln>
        </p:spPr>
        <p:txBody>
          <a:bodyPr lIns="90000" tIns="45000" rIns="90000" bIns="45000" anchor="ctr">
            <a:noAutofit/>
          </a:bodyPr>
          <a:lstStyle/>
          <a:p>
            <a:pPr>
              <a:lnSpc>
                <a:spcPct val="90000"/>
              </a:lnSpc>
              <a:buNone/>
            </a:pPr>
            <a:r>
              <a:rPr lang="en-US" sz="4400" b="0" strike="noStrike" spc="-1">
                <a:solidFill>
                  <a:srgbClr val="F82249"/>
                </a:solidFill>
                <a:latin typeface="Calibri Light"/>
              </a:rPr>
              <a:t>Overview</a:t>
            </a:r>
            <a:endParaRPr lang="fr-FR" sz="4400" b="0" strike="noStrike" spc="-1">
              <a:latin typeface="Arial"/>
            </a:endParaRPr>
          </a:p>
        </p:txBody>
      </p:sp>
      <p:sp>
        <p:nvSpPr>
          <p:cNvPr id="321" name="Rectangle 320"/>
          <p:cNvSpPr/>
          <p:nvPr/>
        </p:nvSpPr>
        <p:spPr>
          <a:xfrm>
            <a:off x="11824920" y="6431040"/>
            <a:ext cx="364680" cy="42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fld id="{0BE1DFCC-06AA-49AE-AFC1-0B7C4A9F4805}" type="slidenum">
              <a:rPr lang="en-US" sz="2400" b="0" strike="noStrike" spc="-1">
                <a:solidFill>
                  <a:srgbClr val="000000"/>
                </a:solidFill>
                <a:latin typeface="Times New Roman"/>
                <a:ea typeface="DejaVu Sans"/>
              </a:rPr>
              <a:t>9</a:t>
            </a:fld>
            <a:endParaRPr lang="fr-FR" sz="2400" b="0" strike="noStrike" spc="-1">
              <a:latin typeface="Arial"/>
            </a:endParaRPr>
          </a:p>
        </p:txBody>
      </p:sp>
      <p:sp>
        <p:nvSpPr>
          <p:cNvPr id="322" name="Rectangle 321"/>
          <p:cNvSpPr/>
          <p:nvPr/>
        </p:nvSpPr>
        <p:spPr>
          <a:xfrm>
            <a:off x="4140000" y="3889800"/>
            <a:ext cx="3060000" cy="42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400" b="0" strike="noStrike" spc="-1">
                <a:solidFill>
                  <a:srgbClr val="000000"/>
                </a:solidFill>
                <a:latin typeface="Arial"/>
                <a:ea typeface="DejaVu Sans"/>
              </a:rPr>
              <a:t>Our Algorithm</a:t>
            </a:r>
            <a:endParaRPr lang="fr-FR" sz="2400" b="0" strike="noStrike" spc="-1">
              <a:latin typeface="Arial"/>
            </a:endParaRPr>
          </a:p>
        </p:txBody>
      </p:sp>
      <p:sp>
        <p:nvSpPr>
          <p:cNvPr id="323" name="Rectangle 322"/>
          <p:cNvSpPr/>
          <p:nvPr/>
        </p:nvSpPr>
        <p:spPr>
          <a:xfrm>
            <a:off x="720000" y="1909800"/>
            <a:ext cx="1260000" cy="42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400" b="0" strike="noStrike" spc="-1">
                <a:solidFill>
                  <a:srgbClr val="000000"/>
                </a:solidFill>
                <a:latin typeface="Arial"/>
                <a:ea typeface="DejaVu Sans"/>
              </a:rPr>
              <a:t>Input</a:t>
            </a:r>
            <a:endParaRPr lang="fr-FR" sz="2400" b="0" strike="noStrike" spc="-1">
              <a:latin typeface="Arial"/>
            </a:endParaRPr>
          </a:p>
        </p:txBody>
      </p:sp>
      <p:pic>
        <p:nvPicPr>
          <p:cNvPr id="324" name="Image 323"/>
          <p:cNvPicPr/>
          <p:nvPr/>
        </p:nvPicPr>
        <p:blipFill>
          <a:blip r:embed="rId3"/>
          <a:stretch/>
        </p:blipFill>
        <p:spPr>
          <a:xfrm rot="16200000">
            <a:off x="-227880" y="3290760"/>
            <a:ext cx="3157560" cy="1978560"/>
          </a:xfrm>
          <a:prstGeom prst="rect">
            <a:avLst/>
          </a:prstGeom>
          <a:ln w="0">
            <a:noFill/>
          </a:ln>
        </p:spPr>
      </p:pic>
      <p:pic>
        <p:nvPicPr>
          <p:cNvPr id="325" name="Image 324"/>
          <p:cNvPicPr/>
          <p:nvPr/>
        </p:nvPicPr>
        <p:blipFill>
          <a:blip r:embed="rId4"/>
          <a:stretch/>
        </p:blipFill>
        <p:spPr>
          <a:xfrm>
            <a:off x="9259200" y="2700000"/>
            <a:ext cx="2079360" cy="3297240"/>
          </a:xfrm>
          <a:prstGeom prst="rect">
            <a:avLst/>
          </a:prstGeom>
          <a:ln w="0">
            <a:noFill/>
          </a:ln>
        </p:spPr>
      </p:pic>
      <p:sp>
        <p:nvSpPr>
          <p:cNvPr id="326" name="Rectangle 325"/>
          <p:cNvSpPr/>
          <p:nvPr/>
        </p:nvSpPr>
        <p:spPr>
          <a:xfrm>
            <a:off x="9360000" y="1930320"/>
            <a:ext cx="1800000" cy="42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2400" b="0" strike="noStrike" spc="-1">
                <a:solidFill>
                  <a:srgbClr val="000000"/>
                </a:solidFill>
                <a:latin typeface="Arial"/>
                <a:ea typeface="DejaVu Sans"/>
              </a:rPr>
              <a:t>Output</a:t>
            </a:r>
            <a:endParaRPr lang="fr-FR" sz="2400" b="0" strike="noStrike" spc="-1">
              <a:latin typeface="Arial"/>
            </a:endParaRPr>
          </a:p>
        </p:txBody>
      </p:sp>
      <p:sp>
        <p:nvSpPr>
          <p:cNvPr id="327" name="Forme libre : forme 326"/>
          <p:cNvSpPr/>
          <p:nvPr/>
        </p:nvSpPr>
        <p:spPr>
          <a:xfrm>
            <a:off x="7200000" y="3960360"/>
            <a:ext cx="1258560" cy="358560"/>
          </a:xfrm>
          <a:custGeom>
            <a:avLst/>
            <a:gdLst/>
            <a:ahLst/>
            <a:cxnLst/>
            <a:rect l="l" t="t" r="r" b="b"/>
            <a:pathLst>
              <a:path w="3502" h="1002">
                <a:moveTo>
                  <a:pt x="0" y="250"/>
                </a:moveTo>
                <a:lnTo>
                  <a:pt x="2625" y="250"/>
                </a:lnTo>
                <a:lnTo>
                  <a:pt x="2625" y="0"/>
                </a:lnTo>
                <a:lnTo>
                  <a:pt x="3501" y="500"/>
                </a:lnTo>
                <a:lnTo>
                  <a:pt x="2625" y="1001"/>
                </a:lnTo>
                <a:lnTo>
                  <a:pt x="2625" y="750"/>
                </a:lnTo>
                <a:lnTo>
                  <a:pt x="0" y="750"/>
                </a:lnTo>
                <a:lnTo>
                  <a:pt x="0" y="250"/>
                </a:lnTo>
              </a:path>
            </a:pathLst>
          </a:custGeom>
          <a:solidFill>
            <a:srgbClr val="4E0063"/>
          </a:solidFill>
          <a:ln w="0">
            <a:solidFill>
              <a:srgbClr val="3465A4"/>
            </a:solidFill>
          </a:ln>
        </p:spPr>
        <p:style>
          <a:lnRef idx="0">
            <a:scrgbClr r="0" g="0" b="0"/>
          </a:lnRef>
          <a:fillRef idx="0">
            <a:scrgbClr r="0" g="0" b="0"/>
          </a:fillRef>
          <a:effectRef idx="0">
            <a:scrgbClr r="0" g="0" b="0"/>
          </a:effectRef>
          <a:fontRef idx="minor"/>
        </p:style>
      </p:sp>
      <p:sp>
        <p:nvSpPr>
          <p:cNvPr id="328" name="Forme libre : forme 327"/>
          <p:cNvSpPr/>
          <p:nvPr/>
        </p:nvSpPr>
        <p:spPr>
          <a:xfrm>
            <a:off x="2880000" y="3960000"/>
            <a:ext cx="1258560" cy="358560"/>
          </a:xfrm>
          <a:custGeom>
            <a:avLst/>
            <a:gdLst/>
            <a:ahLst/>
            <a:cxnLst/>
            <a:rect l="l" t="t" r="r" b="b"/>
            <a:pathLst>
              <a:path w="3502" h="1002">
                <a:moveTo>
                  <a:pt x="0" y="250"/>
                </a:moveTo>
                <a:lnTo>
                  <a:pt x="2625" y="250"/>
                </a:lnTo>
                <a:lnTo>
                  <a:pt x="2625" y="0"/>
                </a:lnTo>
                <a:lnTo>
                  <a:pt x="3501" y="500"/>
                </a:lnTo>
                <a:lnTo>
                  <a:pt x="2625" y="1001"/>
                </a:lnTo>
                <a:lnTo>
                  <a:pt x="2625" y="750"/>
                </a:lnTo>
                <a:lnTo>
                  <a:pt x="0" y="750"/>
                </a:lnTo>
                <a:lnTo>
                  <a:pt x="0" y="250"/>
                </a:lnTo>
              </a:path>
            </a:pathLst>
          </a:custGeom>
          <a:solidFill>
            <a:srgbClr val="4E0063"/>
          </a:solidFill>
          <a:ln w="0">
            <a:solidFill>
              <a:srgbClr val="3465A4"/>
            </a:solidFill>
          </a:ln>
        </p:spPr>
        <p:style>
          <a:lnRef idx="0">
            <a:scrgbClr r="0" g="0" b="0"/>
          </a:lnRef>
          <a:fillRef idx="0">
            <a:scrgbClr r="0" g="0" b="0"/>
          </a:fillRef>
          <a:effectRef idx="0">
            <a:scrgbClr r="0" g="0" b="0"/>
          </a:effectRef>
          <a:fontRef idx="minor"/>
        </p:style>
      </p:sp>
      <p:sp>
        <p:nvSpPr>
          <p:cNvPr id="329" name="Rectangle 328"/>
          <p:cNvSpPr/>
          <p:nvPr/>
        </p:nvSpPr>
        <p:spPr>
          <a:xfrm>
            <a:off x="540000" y="4140000"/>
            <a:ext cx="1620000" cy="34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800" b="0" strike="noStrike" spc="-1">
                <a:solidFill>
                  <a:srgbClr val="000000"/>
                </a:solidFill>
                <a:latin typeface="Arial"/>
                <a:ea typeface="DejaVu Sans"/>
              </a:rPr>
              <a:t>Anisotropy</a:t>
            </a:r>
            <a:endParaRPr lang="fr-FR" sz="1800" b="0" strike="noStrike" spc="-1">
              <a:latin typeface="Arial"/>
            </a:endParaRPr>
          </a:p>
        </p:txBody>
      </p:sp>
      <p:sp>
        <p:nvSpPr>
          <p:cNvPr id="330" name="Rectangle 329"/>
          <p:cNvSpPr/>
          <p:nvPr/>
        </p:nvSpPr>
        <p:spPr>
          <a:xfrm>
            <a:off x="-7200" y="2356560"/>
            <a:ext cx="2167200" cy="344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800" b="0" strike="noStrike" spc="-1">
                <a:solidFill>
                  <a:srgbClr val="000000"/>
                </a:solidFill>
                <a:latin typeface="Arial"/>
                <a:ea typeface="DejaVu Sans"/>
              </a:rPr>
              <a:t>Contour aligned</a:t>
            </a:r>
            <a:endParaRPr lang="fr-FR" sz="1800" b="0" strike="noStrike" spc="-1">
              <a:latin typeface="Arial"/>
            </a:endParaRPr>
          </a:p>
        </p:txBody>
      </p:sp>
      <p:sp>
        <p:nvSpPr>
          <p:cNvPr id="331" name="Forme libre : forme 330"/>
          <p:cNvSpPr/>
          <p:nvPr/>
        </p:nvSpPr>
        <p:spPr>
          <a:xfrm>
            <a:off x="749880" y="2756160"/>
            <a:ext cx="313200" cy="363600"/>
          </a:xfrm>
          <a:custGeom>
            <a:avLst/>
            <a:gdLst/>
            <a:ahLst/>
            <a:cxnLst/>
            <a:rect l="l" t="t" r="r" b="b"/>
            <a:pathLst>
              <a:path w="874" h="1014">
                <a:moveTo>
                  <a:pt x="0" y="0"/>
                </a:moveTo>
                <a:lnTo>
                  <a:pt x="873" y="1013"/>
                </a:lnTo>
              </a:path>
            </a:pathLst>
          </a:custGeom>
          <a:noFill/>
          <a:ln w="19080">
            <a:solidFill>
              <a:srgbClr val="4E0063"/>
            </a:solidFill>
            <a:roun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329">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330">
                                            <p:txEl>
                                              <p:pRg st="0" end="0"/>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3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22">
                                            <p:txEl>
                                              <p:pRg st="0" end="0"/>
                                            </p:txEl>
                                          </p:spTgt>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328"/>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327"/>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TotalTime>
  <Words>3113</Words>
  <Application>Microsoft Office PowerPoint</Application>
  <PresentationFormat>Grand écran</PresentationFormat>
  <Paragraphs>312</Paragraphs>
  <Slides>27</Slides>
  <Notes>26</Notes>
  <HiddenSlides>0</HiddenSlides>
  <MMClips>2</MMClips>
  <ScaleCrop>false</ScaleCrop>
  <HeadingPairs>
    <vt:vector size="6" baseType="variant">
      <vt:variant>
        <vt:lpstr>Polices utilisées</vt:lpstr>
      </vt:variant>
      <vt:variant>
        <vt:i4>10</vt:i4>
      </vt:variant>
      <vt:variant>
        <vt:lpstr>Thème</vt:lpstr>
      </vt:variant>
      <vt:variant>
        <vt:i4>5</vt:i4>
      </vt:variant>
      <vt:variant>
        <vt:lpstr>Titres des diapositives</vt:lpstr>
      </vt:variant>
      <vt:variant>
        <vt:i4>27</vt:i4>
      </vt:variant>
    </vt:vector>
  </HeadingPairs>
  <TitlesOfParts>
    <vt:vector size="42" baseType="lpstr">
      <vt:lpstr>Arial</vt:lpstr>
      <vt:lpstr>Calibri</vt:lpstr>
      <vt:lpstr>Calibri Light</vt:lpstr>
      <vt:lpstr>Cambria Math</vt:lpstr>
      <vt:lpstr>DejaVu Sans</vt:lpstr>
      <vt:lpstr>DejaVu Sans Condensed</vt:lpstr>
      <vt:lpstr>Noto Sans CJK SC</vt:lpstr>
      <vt:lpstr>Symbol</vt:lpstr>
      <vt:lpstr>Times New Roman</vt:lpstr>
      <vt:lpstr>Wingdings</vt:lpstr>
      <vt:lpstr>Office Theme</vt:lpstr>
      <vt:lpstr>Office Theme</vt:lpstr>
      <vt:lpstr>Office Theme</vt:lpstr>
      <vt:lpstr>Office Theme</vt:lpstr>
      <vt:lpstr>Office Theme</vt:lpstr>
      <vt:lpstr>Closed space-filling curves with controlled orientation for 3D printing</vt:lpstr>
      <vt:lpstr>Présentation PowerPoint</vt:lpstr>
      <vt:lpstr>Présentation PowerPoint</vt:lpstr>
      <vt:lpstr>Motivation</vt:lpstr>
      <vt:lpstr>Présentation PowerPoint</vt:lpstr>
      <vt:lpstr>Présentation PowerPoint</vt:lpstr>
      <vt:lpstr>Présentation PowerPoint</vt:lpstr>
      <vt:lpstr>Présentation PowerPoint</vt:lpstr>
      <vt:lpstr>Overview</vt:lpstr>
      <vt:lpstr>Overview</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
  <dc:creator>LAURENT LUCAS</dc:creator>
  <dc:description/>
  <cp:lastModifiedBy>David Desobry</cp:lastModifiedBy>
  <cp:revision>5</cp:revision>
  <cp:lastPrinted>2022-03-22T10:57:36Z</cp:lastPrinted>
  <dcterms:created xsi:type="dcterms:W3CDTF">2022-03-22T10:48:48Z</dcterms:created>
  <dcterms:modified xsi:type="dcterms:W3CDTF">2022-04-21T11:15:13Z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Grand écran</vt:lpwstr>
  </property>
  <property fmtid="{D5CDD505-2E9C-101B-9397-08002B2CF9AE}" pid="3" name="Slides">
    <vt:r8>2</vt:r8>
  </property>
</Properties>
</file>